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98"/>
  </p:notesMasterIdLst>
  <p:sldIdLst>
    <p:sldId id="395" r:id="rId2"/>
    <p:sldId id="398" r:id="rId3"/>
    <p:sldId id="300" r:id="rId4"/>
    <p:sldId id="330" r:id="rId5"/>
    <p:sldId id="326" r:id="rId6"/>
    <p:sldId id="394" r:id="rId7"/>
    <p:sldId id="321" r:id="rId8"/>
    <p:sldId id="320" r:id="rId9"/>
    <p:sldId id="393" r:id="rId10"/>
    <p:sldId id="329" r:id="rId11"/>
    <p:sldId id="431" r:id="rId12"/>
    <p:sldId id="323" r:id="rId13"/>
    <p:sldId id="430" r:id="rId14"/>
    <p:sldId id="324" r:id="rId15"/>
    <p:sldId id="397" r:id="rId16"/>
    <p:sldId id="325" r:id="rId17"/>
    <p:sldId id="273" r:id="rId18"/>
    <p:sldId id="274" r:id="rId19"/>
    <p:sldId id="265" r:id="rId20"/>
    <p:sldId id="317" r:id="rId21"/>
    <p:sldId id="331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2" r:id="rId31"/>
    <p:sldId id="343" r:id="rId32"/>
    <p:sldId id="344" r:id="rId33"/>
    <p:sldId id="345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64" r:id="rId52"/>
    <p:sldId id="365" r:id="rId53"/>
    <p:sldId id="366" r:id="rId54"/>
    <p:sldId id="367" r:id="rId55"/>
    <p:sldId id="368" r:id="rId56"/>
    <p:sldId id="369" r:id="rId57"/>
    <p:sldId id="370" r:id="rId58"/>
    <p:sldId id="371" r:id="rId59"/>
    <p:sldId id="372" r:id="rId60"/>
    <p:sldId id="373" r:id="rId61"/>
    <p:sldId id="374" r:id="rId62"/>
    <p:sldId id="375" r:id="rId63"/>
    <p:sldId id="376" r:id="rId64"/>
    <p:sldId id="377" r:id="rId65"/>
    <p:sldId id="378" r:id="rId66"/>
    <p:sldId id="426" r:id="rId67"/>
    <p:sldId id="399" r:id="rId68"/>
    <p:sldId id="416" r:id="rId69"/>
    <p:sldId id="417" r:id="rId70"/>
    <p:sldId id="418" r:id="rId71"/>
    <p:sldId id="419" r:id="rId72"/>
    <p:sldId id="420" r:id="rId73"/>
    <p:sldId id="421" r:id="rId74"/>
    <p:sldId id="381" r:id="rId75"/>
    <p:sldId id="422" r:id="rId76"/>
    <p:sldId id="423" r:id="rId77"/>
    <p:sldId id="427" r:id="rId78"/>
    <p:sldId id="425" r:id="rId79"/>
    <p:sldId id="379" r:id="rId80"/>
    <p:sldId id="380" r:id="rId81"/>
    <p:sldId id="382" r:id="rId82"/>
    <p:sldId id="319" r:id="rId83"/>
    <p:sldId id="383" r:id="rId84"/>
    <p:sldId id="384" r:id="rId85"/>
    <p:sldId id="385" r:id="rId86"/>
    <p:sldId id="386" r:id="rId87"/>
    <p:sldId id="387" r:id="rId88"/>
    <p:sldId id="388" r:id="rId89"/>
    <p:sldId id="308" r:id="rId90"/>
    <p:sldId id="390" r:id="rId91"/>
    <p:sldId id="301" r:id="rId92"/>
    <p:sldId id="429" r:id="rId93"/>
    <p:sldId id="392" r:id="rId94"/>
    <p:sldId id="332" r:id="rId95"/>
    <p:sldId id="299" r:id="rId96"/>
    <p:sldId id="396" r:id="rId9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14C44E-131F-4E57-A58E-34BDC122B24C}">
          <p14:sldIdLst>
            <p14:sldId id="395"/>
            <p14:sldId id="398"/>
            <p14:sldId id="300"/>
            <p14:sldId id="330"/>
            <p14:sldId id="326"/>
            <p14:sldId id="394"/>
            <p14:sldId id="321"/>
            <p14:sldId id="320"/>
            <p14:sldId id="393"/>
            <p14:sldId id="329"/>
            <p14:sldId id="431"/>
            <p14:sldId id="323"/>
            <p14:sldId id="430"/>
            <p14:sldId id="324"/>
            <p14:sldId id="397"/>
            <p14:sldId id="325"/>
            <p14:sldId id="273"/>
            <p14:sldId id="274"/>
            <p14:sldId id="265"/>
            <p14:sldId id="317"/>
            <p14:sldId id="331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2"/>
            <p14:sldId id="343"/>
            <p14:sldId id="344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426"/>
            <p14:sldId id="399"/>
            <p14:sldId id="416"/>
            <p14:sldId id="417"/>
            <p14:sldId id="418"/>
            <p14:sldId id="419"/>
            <p14:sldId id="420"/>
            <p14:sldId id="421"/>
            <p14:sldId id="381"/>
            <p14:sldId id="422"/>
            <p14:sldId id="423"/>
            <p14:sldId id="427"/>
            <p14:sldId id="425"/>
            <p14:sldId id="379"/>
            <p14:sldId id="380"/>
            <p14:sldId id="382"/>
          </p14:sldIdLst>
        </p14:section>
        <p14:section name="Exams" id="{FFA8805A-3277-4AF9-95A0-48EF4C648EC2}">
          <p14:sldIdLst>
            <p14:sldId id="319"/>
            <p14:sldId id="383"/>
            <p14:sldId id="384"/>
            <p14:sldId id="385"/>
            <p14:sldId id="386"/>
            <p14:sldId id="387"/>
            <p14:sldId id="388"/>
            <p14:sldId id="308"/>
            <p14:sldId id="390"/>
            <p14:sldId id="301"/>
            <p14:sldId id="429"/>
            <p14:sldId id="392"/>
            <p14:sldId id="332"/>
            <p14:sldId id="299"/>
            <p14:sldId id="3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or Suttie" initials="GS" lastIdx="1" clrIdx="0">
    <p:extLst>
      <p:ext uri="{19B8F6BF-5375-455C-9EA6-DF929625EA0E}">
        <p15:presenceInfo xmlns:p15="http://schemas.microsoft.com/office/powerpoint/2012/main" userId="6c318e9b335329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CBBE"/>
    <a:srgbClr val="FF5969"/>
    <a:srgbClr val="52C9BD"/>
    <a:srgbClr val="5D7373"/>
    <a:srgbClr val="FEC630"/>
    <a:srgbClr val="00A0A8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9F9A24-56A6-4DC8-9E8F-CD939326D128}" v="4" dt="2021-09-16T21:42:43.5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87349" autoAdjust="0"/>
  </p:normalViewPr>
  <p:slideViewPr>
    <p:cSldViewPr snapToGrid="0">
      <p:cViewPr varScale="1">
        <p:scale>
          <a:sx n="80" d="100"/>
          <a:sy n="80" d="100"/>
        </p:scale>
        <p:origin x="24" y="42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794"/>
    </p:cViewPr>
  </p:sorterViewPr>
  <p:notesViewPr>
    <p:cSldViewPr snapToGrid="0">
      <p:cViewPr varScale="1">
        <p:scale>
          <a:sx n="76" d="100"/>
          <a:sy n="76" d="100"/>
        </p:scale>
        <p:origin x="2918" y="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FF2224-C458-4C7D-A512-7CE0B078250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CE4A5E4F-E1C3-47A8-8145-6FECB9307F1C}">
      <dgm:prSet/>
      <dgm:spPr>
        <a:effectLst/>
      </dgm:spPr>
      <dgm:t>
        <a:bodyPr/>
        <a:lstStyle/>
        <a:p>
          <a:pPr>
            <a:defRPr b="1"/>
          </a:pPr>
          <a:r>
            <a:rPr lang="en-US" dirty="0"/>
            <a:t>General purpose</a:t>
          </a:r>
        </a:p>
      </dgm:t>
    </dgm:pt>
    <dgm:pt modelId="{A7667706-021B-4B4B-9187-3125342AA6B4}" type="parTrans" cxnId="{983685D1-98CE-4D2B-A7ED-15BF3E8C7DBB}">
      <dgm:prSet/>
      <dgm:spPr/>
      <dgm:t>
        <a:bodyPr/>
        <a:lstStyle/>
        <a:p>
          <a:endParaRPr lang="en-US"/>
        </a:p>
      </dgm:t>
    </dgm:pt>
    <dgm:pt modelId="{4A4C73B1-657C-4C65-9D22-DE8AE3DDC07B}" type="sibTrans" cxnId="{983685D1-98CE-4D2B-A7ED-15BF3E8C7DBB}">
      <dgm:prSet/>
      <dgm:spPr/>
      <dgm:t>
        <a:bodyPr/>
        <a:lstStyle/>
        <a:p>
          <a:endParaRPr lang="en-US"/>
        </a:p>
      </dgm:t>
    </dgm:pt>
    <dgm:pt modelId="{E7BA21CB-333E-4808-9A4C-6DB8F66C9973}">
      <dgm:prSet/>
      <dgm:spPr>
        <a:effectLst/>
      </dgm:spPr>
      <dgm:t>
        <a:bodyPr/>
        <a:lstStyle/>
        <a:p>
          <a:r>
            <a:rPr lang="en-US" dirty="0"/>
            <a:t>- Most business uses</a:t>
          </a:r>
        </a:p>
      </dgm:t>
    </dgm:pt>
    <dgm:pt modelId="{FA6A573E-3AB2-46D3-A203-71C2D861E7F8}" type="parTrans" cxnId="{2B9A83DA-637A-4935-90E0-0F27AF36D65C}">
      <dgm:prSet/>
      <dgm:spPr/>
      <dgm:t>
        <a:bodyPr/>
        <a:lstStyle/>
        <a:p>
          <a:endParaRPr lang="en-US"/>
        </a:p>
      </dgm:t>
    </dgm:pt>
    <dgm:pt modelId="{0D44F185-48EE-4840-9842-16DDEDA2AEF9}" type="sibTrans" cxnId="{2B9A83DA-637A-4935-90E0-0F27AF36D65C}">
      <dgm:prSet/>
      <dgm:spPr/>
      <dgm:t>
        <a:bodyPr/>
        <a:lstStyle/>
        <a:p>
          <a:endParaRPr lang="en-US"/>
        </a:p>
      </dgm:t>
    </dgm:pt>
    <dgm:pt modelId="{51655965-EF5D-4C99-B252-6840B2319F04}">
      <dgm:prSet/>
      <dgm:spPr>
        <a:effectLst/>
      </dgm:spPr>
      <dgm:t>
        <a:bodyPr/>
        <a:lstStyle/>
        <a:p>
          <a:r>
            <a:rPr lang="en-US" dirty="0"/>
            <a:t>- low budget</a:t>
          </a:r>
        </a:p>
      </dgm:t>
    </dgm:pt>
    <dgm:pt modelId="{B72F3255-65D2-4A64-A6B8-11DA7F809346}" type="parTrans" cxnId="{052A1B10-80EA-4713-8B89-21DCCA8D7EEF}">
      <dgm:prSet/>
      <dgm:spPr/>
      <dgm:t>
        <a:bodyPr/>
        <a:lstStyle/>
        <a:p>
          <a:endParaRPr lang="en-US"/>
        </a:p>
      </dgm:t>
    </dgm:pt>
    <dgm:pt modelId="{F96AB2A2-3F96-445E-B065-4080A7F14DC3}" type="sibTrans" cxnId="{052A1B10-80EA-4713-8B89-21DCCA8D7EEF}">
      <dgm:prSet/>
      <dgm:spPr/>
      <dgm:t>
        <a:bodyPr/>
        <a:lstStyle/>
        <a:p>
          <a:endParaRPr lang="en-US"/>
        </a:p>
      </dgm:t>
    </dgm:pt>
    <dgm:pt modelId="{6A7AFF1F-155C-43EF-8FA5-970FDCCEFC23}">
      <dgm:prSet/>
      <dgm:spPr>
        <a:effectLst/>
      </dgm:spPr>
      <dgm:t>
        <a:bodyPr/>
        <a:lstStyle/>
        <a:p>
          <a:r>
            <a:rPr lang="en-US" dirty="0"/>
            <a:t>- only one Primary</a:t>
          </a:r>
        </a:p>
      </dgm:t>
    </dgm:pt>
    <dgm:pt modelId="{F8A5A9DE-5942-4012-B4F6-B86BB2235CBE}" type="parTrans" cxnId="{1934AEA3-9D1E-46D1-B17C-E3A10BAD10CD}">
      <dgm:prSet/>
      <dgm:spPr/>
      <dgm:t>
        <a:bodyPr/>
        <a:lstStyle/>
        <a:p>
          <a:endParaRPr lang="en-US"/>
        </a:p>
      </dgm:t>
    </dgm:pt>
    <dgm:pt modelId="{BB824F7E-5B8A-42D5-928B-41E09508F709}" type="sibTrans" cxnId="{1934AEA3-9D1E-46D1-B17C-E3A10BAD10CD}">
      <dgm:prSet/>
      <dgm:spPr/>
      <dgm:t>
        <a:bodyPr/>
        <a:lstStyle/>
        <a:p>
          <a:endParaRPr lang="en-US"/>
        </a:p>
      </dgm:t>
    </dgm:pt>
    <dgm:pt modelId="{BC130D11-74D5-4A5D-A769-1404C1ABC4A5}">
      <dgm:prSet/>
      <dgm:spPr>
        <a:effectLst/>
      </dgm:spPr>
      <dgm:t>
        <a:bodyPr/>
        <a:lstStyle/>
        <a:p>
          <a:r>
            <a:rPr lang="en-US" dirty="0"/>
            <a:t>- No secondary standby</a:t>
          </a:r>
        </a:p>
      </dgm:t>
    </dgm:pt>
    <dgm:pt modelId="{0A91C13C-D147-47FB-8F61-7BD1674E62EC}" type="parTrans" cxnId="{A42DD1FD-DA43-45B4-8FAC-69094E5EFF30}">
      <dgm:prSet/>
      <dgm:spPr/>
      <dgm:t>
        <a:bodyPr/>
        <a:lstStyle/>
        <a:p>
          <a:endParaRPr lang="en-US"/>
        </a:p>
      </dgm:t>
    </dgm:pt>
    <dgm:pt modelId="{1B30002D-8FBF-47E2-A890-A4D01B8F3051}" type="sibTrans" cxnId="{A42DD1FD-DA43-45B4-8FAC-69094E5EFF30}">
      <dgm:prSet/>
      <dgm:spPr/>
      <dgm:t>
        <a:bodyPr/>
        <a:lstStyle/>
        <a:p>
          <a:endParaRPr lang="en-US"/>
        </a:p>
      </dgm:t>
    </dgm:pt>
    <dgm:pt modelId="{12AA5091-4CE0-4ED3-AC11-2C8D1958896C}">
      <dgm:prSet/>
      <dgm:spPr>
        <a:effectLst/>
      </dgm:spPr>
      <dgm:t>
        <a:bodyPr/>
        <a:lstStyle/>
        <a:p>
          <a:r>
            <a:rPr lang="en-US" dirty="0"/>
            <a:t>- Serverless</a:t>
          </a:r>
        </a:p>
        <a:p>
          <a:r>
            <a:rPr lang="en-US" dirty="0"/>
            <a:t>- Up to </a:t>
          </a:r>
          <a:r>
            <a:rPr lang="en-US" b="0" i="0" dirty="0"/>
            <a:t>80 </a:t>
          </a:r>
          <a:r>
            <a:rPr lang="en-US" b="0" i="0" dirty="0" err="1"/>
            <a:t>vCores</a:t>
          </a:r>
          <a:endParaRPr lang="en-US" b="0" i="0" dirty="0"/>
        </a:p>
        <a:p>
          <a:r>
            <a:rPr lang="en-US" b="0" i="0" dirty="0"/>
            <a:t>- Up to 4TB</a:t>
          </a:r>
          <a:endParaRPr lang="en-US" dirty="0"/>
        </a:p>
      </dgm:t>
    </dgm:pt>
    <dgm:pt modelId="{30CC1617-F343-44B5-9374-F75CBBC4D85F}" type="parTrans" cxnId="{FF6729B1-6593-4A44-84D6-729C052BA720}">
      <dgm:prSet/>
      <dgm:spPr/>
      <dgm:t>
        <a:bodyPr/>
        <a:lstStyle/>
        <a:p>
          <a:endParaRPr lang="en-US"/>
        </a:p>
      </dgm:t>
    </dgm:pt>
    <dgm:pt modelId="{1F278543-F520-462F-AF36-9D78E41A5C79}" type="sibTrans" cxnId="{FF6729B1-6593-4A44-84D6-729C052BA720}">
      <dgm:prSet/>
      <dgm:spPr/>
      <dgm:t>
        <a:bodyPr/>
        <a:lstStyle/>
        <a:p>
          <a:endParaRPr lang="en-US"/>
        </a:p>
      </dgm:t>
    </dgm:pt>
    <dgm:pt modelId="{C05F64B3-4916-4119-887B-8E699D6F968A}">
      <dgm:prSet/>
      <dgm:spPr>
        <a:effectLst/>
      </dgm:spPr>
      <dgm:t>
        <a:bodyPr/>
        <a:lstStyle/>
        <a:p>
          <a:pPr>
            <a:defRPr b="1"/>
          </a:pPr>
          <a:r>
            <a:rPr lang="en-US" dirty="0"/>
            <a:t>Business critical</a:t>
          </a:r>
        </a:p>
      </dgm:t>
    </dgm:pt>
    <dgm:pt modelId="{B61B4195-D597-424B-B0E2-6184FBDE6BB1}" type="parTrans" cxnId="{9BBD008C-AB4C-4400-965A-C979413ADA5F}">
      <dgm:prSet/>
      <dgm:spPr/>
      <dgm:t>
        <a:bodyPr/>
        <a:lstStyle/>
        <a:p>
          <a:endParaRPr lang="en-US"/>
        </a:p>
      </dgm:t>
    </dgm:pt>
    <dgm:pt modelId="{CB92A5D5-F99C-41A6-9D14-E21C62571F74}" type="sibTrans" cxnId="{9BBD008C-AB4C-4400-965A-C979413ADA5F}">
      <dgm:prSet/>
      <dgm:spPr/>
      <dgm:t>
        <a:bodyPr/>
        <a:lstStyle/>
        <a:p>
          <a:endParaRPr lang="en-US"/>
        </a:p>
      </dgm:t>
    </dgm:pt>
    <dgm:pt modelId="{FCD5F22C-8198-4690-98D5-F03A16E6A1E5}">
      <dgm:prSet/>
      <dgm:spPr>
        <a:effectLst/>
      </dgm:spPr>
      <dgm:t>
        <a:bodyPr/>
        <a:lstStyle/>
        <a:p>
          <a:r>
            <a:rPr lang="en-US" dirty="0"/>
            <a:t>- Read workloads like reporting</a:t>
          </a:r>
        </a:p>
      </dgm:t>
    </dgm:pt>
    <dgm:pt modelId="{110B78E8-6740-4126-8CC5-D03A7D1E09C8}" type="parTrans" cxnId="{202A5D70-CC54-4461-95C6-3D6B2358886F}">
      <dgm:prSet/>
      <dgm:spPr/>
      <dgm:t>
        <a:bodyPr/>
        <a:lstStyle/>
        <a:p>
          <a:endParaRPr lang="en-US"/>
        </a:p>
      </dgm:t>
    </dgm:pt>
    <dgm:pt modelId="{A276E649-5086-4DCD-B37F-B88AB395CCD1}" type="sibTrans" cxnId="{202A5D70-CC54-4461-95C6-3D6B2358886F}">
      <dgm:prSet/>
      <dgm:spPr/>
      <dgm:t>
        <a:bodyPr/>
        <a:lstStyle/>
        <a:p>
          <a:endParaRPr lang="en-US"/>
        </a:p>
      </dgm:t>
    </dgm:pt>
    <dgm:pt modelId="{E0969449-0BB3-4ABC-88FD-2C0C2352B41C}">
      <dgm:prSet/>
      <dgm:spPr>
        <a:effectLst/>
      </dgm:spPr>
      <dgm:t>
        <a:bodyPr/>
        <a:lstStyle/>
        <a:p>
          <a:r>
            <a:rPr lang="en-US" dirty="0"/>
            <a:t>- In-Memory OLTP</a:t>
          </a:r>
        </a:p>
      </dgm:t>
    </dgm:pt>
    <dgm:pt modelId="{95F10FB9-4949-4EB8-BADD-DEB8D95FBE9C}" type="parTrans" cxnId="{BC2985B8-678C-4DF2-B037-227E8701571E}">
      <dgm:prSet/>
      <dgm:spPr/>
      <dgm:t>
        <a:bodyPr/>
        <a:lstStyle/>
        <a:p>
          <a:endParaRPr lang="en-US"/>
        </a:p>
      </dgm:t>
    </dgm:pt>
    <dgm:pt modelId="{FAC7EBAE-46D8-4D11-A8CE-64897A76B6D7}" type="sibTrans" cxnId="{BC2985B8-678C-4DF2-B037-227E8701571E}">
      <dgm:prSet/>
      <dgm:spPr/>
      <dgm:t>
        <a:bodyPr/>
        <a:lstStyle/>
        <a:p>
          <a:endParaRPr lang="en-US"/>
        </a:p>
      </dgm:t>
    </dgm:pt>
    <dgm:pt modelId="{09AF38DE-7DAD-4A0A-B68A-E3F8ABC32694}">
      <dgm:prSet/>
      <dgm:spPr>
        <a:effectLst/>
      </dgm:spPr>
      <dgm:t>
        <a:bodyPr/>
        <a:lstStyle/>
        <a:p>
          <a:r>
            <a:rPr lang="en-US" dirty="0"/>
            <a:t>- Includes readable secondaries</a:t>
          </a:r>
        </a:p>
        <a:p>
          <a:r>
            <a:rPr lang="en-US" dirty="0"/>
            <a:t>- Low latency</a:t>
          </a:r>
        </a:p>
      </dgm:t>
    </dgm:pt>
    <dgm:pt modelId="{8434416C-5F71-4BCD-ADB9-181D7D9EF077}" type="parTrans" cxnId="{6A92D5A9-C8D6-4C3D-AE12-57CD8F5473C9}">
      <dgm:prSet/>
      <dgm:spPr/>
      <dgm:t>
        <a:bodyPr/>
        <a:lstStyle/>
        <a:p>
          <a:endParaRPr lang="en-US"/>
        </a:p>
      </dgm:t>
    </dgm:pt>
    <dgm:pt modelId="{8670E896-CE77-438E-87BE-F37DDCE756D2}" type="sibTrans" cxnId="{6A92D5A9-C8D6-4C3D-AE12-57CD8F5473C9}">
      <dgm:prSet/>
      <dgm:spPr/>
      <dgm:t>
        <a:bodyPr/>
        <a:lstStyle/>
        <a:p>
          <a:endParaRPr lang="en-US"/>
        </a:p>
      </dgm:t>
    </dgm:pt>
    <dgm:pt modelId="{18398036-D357-42F8-9AA9-20AC299C5A6A}">
      <dgm:prSet/>
      <dgm:spPr>
        <a:effectLst/>
      </dgm:spPr>
      <dgm:t>
        <a:bodyPr/>
        <a:lstStyle/>
        <a:p>
          <a:r>
            <a:rPr lang="en-US" dirty="0"/>
            <a:t>- High cost</a:t>
          </a:r>
        </a:p>
        <a:p>
          <a:r>
            <a:rPr lang="en-US" dirty="0"/>
            <a:t>- Up to 128 </a:t>
          </a:r>
          <a:r>
            <a:rPr lang="en-US" dirty="0" err="1"/>
            <a:t>vCores</a:t>
          </a:r>
          <a:endParaRPr lang="en-US" dirty="0"/>
        </a:p>
        <a:p>
          <a:r>
            <a:rPr lang="en-US" dirty="0"/>
            <a:t>-Up to 4TB</a:t>
          </a:r>
        </a:p>
      </dgm:t>
    </dgm:pt>
    <dgm:pt modelId="{D5D1028A-3F7B-4187-A43D-AE2F954FBB38}" type="parTrans" cxnId="{D915E93E-20ED-4230-A22D-76A6DF20954E}">
      <dgm:prSet/>
      <dgm:spPr/>
      <dgm:t>
        <a:bodyPr/>
        <a:lstStyle/>
        <a:p>
          <a:endParaRPr lang="en-US"/>
        </a:p>
      </dgm:t>
    </dgm:pt>
    <dgm:pt modelId="{496CD743-FD84-4A79-B2FE-3817CF6A139A}" type="sibTrans" cxnId="{D915E93E-20ED-4230-A22D-76A6DF20954E}">
      <dgm:prSet/>
      <dgm:spPr/>
      <dgm:t>
        <a:bodyPr/>
        <a:lstStyle/>
        <a:p>
          <a:endParaRPr lang="en-US"/>
        </a:p>
      </dgm:t>
    </dgm:pt>
    <dgm:pt modelId="{6CCC4D7F-9FC0-421F-A92D-2139AB095B06}">
      <dgm:prSet/>
      <dgm:spPr>
        <a:effectLst/>
      </dgm:spPr>
      <dgm:t>
        <a:bodyPr/>
        <a:lstStyle/>
        <a:p>
          <a:pPr>
            <a:defRPr b="1"/>
          </a:pPr>
          <a:r>
            <a:rPr lang="en-US" dirty="0"/>
            <a:t>Hyperscale</a:t>
          </a:r>
        </a:p>
      </dgm:t>
    </dgm:pt>
    <dgm:pt modelId="{D263B5E8-C7EC-4775-8387-E6BBB6D2E568}" type="parTrans" cxnId="{DFF8E23D-3480-424C-AAE2-CFC222F4F9AE}">
      <dgm:prSet/>
      <dgm:spPr/>
      <dgm:t>
        <a:bodyPr/>
        <a:lstStyle/>
        <a:p>
          <a:endParaRPr lang="en-US"/>
        </a:p>
      </dgm:t>
    </dgm:pt>
    <dgm:pt modelId="{B2EAE9F5-F054-449B-AAAF-5490B2BAD71A}" type="sibTrans" cxnId="{DFF8E23D-3480-424C-AAE2-CFC222F4F9AE}">
      <dgm:prSet/>
      <dgm:spPr/>
      <dgm:t>
        <a:bodyPr/>
        <a:lstStyle/>
        <a:p>
          <a:endParaRPr lang="en-US"/>
        </a:p>
      </dgm:t>
    </dgm:pt>
    <dgm:pt modelId="{0BF80235-396F-4DBD-89F4-EF36AAD1C93C}">
      <dgm:prSet/>
      <dgm:spPr>
        <a:effectLst/>
      </dgm:spPr>
      <dgm:t>
        <a:bodyPr/>
        <a:lstStyle/>
        <a:p>
          <a:r>
            <a:rPr lang="en-US" dirty="0"/>
            <a:t>- Single Azure SQL databases only </a:t>
          </a:r>
        </a:p>
      </dgm:t>
    </dgm:pt>
    <dgm:pt modelId="{8A94B14F-101F-43C9-B9AE-9449121DC198}" type="parTrans" cxnId="{94C374BE-2313-4A91-B5F7-CD881B90F2BB}">
      <dgm:prSet/>
      <dgm:spPr/>
      <dgm:t>
        <a:bodyPr/>
        <a:lstStyle/>
        <a:p>
          <a:endParaRPr lang="en-US"/>
        </a:p>
      </dgm:t>
    </dgm:pt>
    <dgm:pt modelId="{91C63403-ABEA-435A-8A02-52D8BB2C292A}" type="sibTrans" cxnId="{94C374BE-2313-4A91-B5F7-CD881B90F2BB}">
      <dgm:prSet/>
      <dgm:spPr/>
      <dgm:t>
        <a:bodyPr/>
        <a:lstStyle/>
        <a:p>
          <a:endParaRPr lang="en-US"/>
        </a:p>
      </dgm:t>
    </dgm:pt>
    <dgm:pt modelId="{70F47E34-5D8F-47BF-ABE4-745055F64B94}">
      <dgm:prSet/>
      <dgm:spPr>
        <a:effectLst/>
      </dgm:spPr>
      <dgm:t>
        <a:bodyPr/>
        <a:lstStyle/>
        <a:p>
          <a:r>
            <a:rPr lang="en-US" dirty="0"/>
            <a:t>- Storages up to 100TB</a:t>
          </a:r>
        </a:p>
        <a:p>
          <a:r>
            <a:rPr lang="en-US" dirty="0"/>
            <a:t>- Point in time restores</a:t>
          </a:r>
        </a:p>
        <a:p>
          <a:r>
            <a:rPr lang="en-US" dirty="0"/>
            <a:t>- 4 readable replicas</a:t>
          </a:r>
        </a:p>
        <a:p>
          <a:r>
            <a:rPr lang="en-US" dirty="0"/>
            <a:t>- Up to </a:t>
          </a:r>
          <a:r>
            <a:rPr lang="en-US" b="0" i="0" dirty="0"/>
            <a:t>80 </a:t>
          </a:r>
          <a:r>
            <a:rPr lang="en-US" b="0" i="0" dirty="0" err="1"/>
            <a:t>vCores</a:t>
          </a:r>
          <a:endParaRPr lang="en-US" dirty="0"/>
        </a:p>
      </dgm:t>
    </dgm:pt>
    <dgm:pt modelId="{1DDC43D8-1FC7-4B21-8213-66456F7F4192}" type="parTrans" cxnId="{91BB0978-E693-4ECD-A732-C8983426C166}">
      <dgm:prSet/>
      <dgm:spPr/>
      <dgm:t>
        <a:bodyPr/>
        <a:lstStyle/>
        <a:p>
          <a:endParaRPr lang="en-US"/>
        </a:p>
      </dgm:t>
    </dgm:pt>
    <dgm:pt modelId="{9A06E9D5-343C-4350-91AC-8F487E76CBAF}" type="sibTrans" cxnId="{91BB0978-E693-4ECD-A732-C8983426C166}">
      <dgm:prSet/>
      <dgm:spPr/>
      <dgm:t>
        <a:bodyPr/>
        <a:lstStyle/>
        <a:p>
          <a:endParaRPr lang="en-US"/>
        </a:p>
      </dgm:t>
    </dgm:pt>
    <dgm:pt modelId="{866CA981-28F9-4D5D-8F9A-293B7E31A819}" type="pres">
      <dgm:prSet presAssocID="{98FF2224-C458-4C7D-A512-7CE0B0782507}" presName="root" presStyleCnt="0">
        <dgm:presLayoutVars>
          <dgm:dir/>
          <dgm:resizeHandles val="exact"/>
        </dgm:presLayoutVars>
      </dgm:prSet>
      <dgm:spPr/>
    </dgm:pt>
    <dgm:pt modelId="{5A0856BB-757E-46F1-BD3C-2A8298E0794E}" type="pres">
      <dgm:prSet presAssocID="{CE4A5E4F-E1C3-47A8-8145-6FECB9307F1C}" presName="compNode" presStyleCnt="0"/>
      <dgm:spPr/>
    </dgm:pt>
    <dgm:pt modelId="{17EA1936-518C-4A48-A2E5-E1DD3F72C54D}" type="pres">
      <dgm:prSet presAssocID="{CE4A5E4F-E1C3-47A8-8145-6FECB9307F1C}" presName="iconRect" presStyleLbl="node1" presStyleIdx="0" presStyleCnt="3" custLinFactX="337285" custLinFactNeighborX="400000" custLinFactNeighborY="522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F8BE14B-F1D5-413F-A652-755A35ED7838}" type="pres">
      <dgm:prSet presAssocID="{CE4A5E4F-E1C3-47A8-8145-6FECB9307F1C}" presName="iconSpace" presStyleCnt="0"/>
      <dgm:spPr/>
    </dgm:pt>
    <dgm:pt modelId="{EA1FA0DC-CFA3-4978-83B1-D99935CAB408}" type="pres">
      <dgm:prSet presAssocID="{CE4A5E4F-E1C3-47A8-8145-6FECB9307F1C}" presName="parTx" presStyleLbl="revTx" presStyleIdx="0" presStyleCnt="6" custLinFactNeighborX="-9907" custLinFactNeighborY="-4064">
        <dgm:presLayoutVars>
          <dgm:chMax val="0"/>
          <dgm:chPref val="0"/>
        </dgm:presLayoutVars>
      </dgm:prSet>
      <dgm:spPr/>
    </dgm:pt>
    <dgm:pt modelId="{6C78AD67-8EF1-4574-91B9-84F702D0D9C9}" type="pres">
      <dgm:prSet presAssocID="{CE4A5E4F-E1C3-47A8-8145-6FECB9307F1C}" presName="txSpace" presStyleCnt="0"/>
      <dgm:spPr/>
    </dgm:pt>
    <dgm:pt modelId="{A3671483-D4F0-48A3-B242-65B434E6B26B}" type="pres">
      <dgm:prSet presAssocID="{CE4A5E4F-E1C3-47A8-8145-6FECB9307F1C}" presName="desTx" presStyleLbl="revTx" presStyleIdx="1" presStyleCnt="6" custScaleX="125925" custLinFactNeighborX="2802" custLinFactNeighborY="729">
        <dgm:presLayoutVars/>
      </dgm:prSet>
      <dgm:spPr/>
    </dgm:pt>
    <dgm:pt modelId="{1FDB7ECB-17BE-4AA7-AA04-6B934C2430FD}" type="pres">
      <dgm:prSet presAssocID="{4A4C73B1-657C-4C65-9D22-DE8AE3DDC07B}" presName="sibTrans" presStyleCnt="0"/>
      <dgm:spPr/>
    </dgm:pt>
    <dgm:pt modelId="{AB07CCB7-C421-4A23-AB5F-2464F7485E3B}" type="pres">
      <dgm:prSet presAssocID="{C05F64B3-4916-4119-887B-8E699D6F968A}" presName="compNode" presStyleCnt="0"/>
      <dgm:spPr/>
    </dgm:pt>
    <dgm:pt modelId="{2C535240-6BB2-47A2-8176-888F451C7D7A}" type="pres">
      <dgm:prSet presAssocID="{C05F64B3-4916-4119-887B-8E699D6F968A}" presName="iconRect" presStyleLbl="node1" presStyleIdx="1" presStyleCnt="3" custLinFactNeighborX="56520" custLinFactNeighborY="435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F3EDED5-2F05-4579-A100-2850C4C5109A}" type="pres">
      <dgm:prSet presAssocID="{C05F64B3-4916-4119-887B-8E699D6F968A}" presName="iconSpace" presStyleCnt="0"/>
      <dgm:spPr/>
    </dgm:pt>
    <dgm:pt modelId="{E9680448-3EF1-4437-9318-AD53C9E8B73F}" type="pres">
      <dgm:prSet presAssocID="{C05F64B3-4916-4119-887B-8E699D6F968A}" presName="parTx" presStyleLbl="revTx" presStyleIdx="2" presStyleCnt="6">
        <dgm:presLayoutVars>
          <dgm:chMax val="0"/>
          <dgm:chPref val="0"/>
        </dgm:presLayoutVars>
      </dgm:prSet>
      <dgm:spPr/>
    </dgm:pt>
    <dgm:pt modelId="{B280E4F8-943D-479B-BCFD-FDD82F4E55CD}" type="pres">
      <dgm:prSet presAssocID="{C05F64B3-4916-4119-887B-8E699D6F968A}" presName="txSpace" presStyleCnt="0"/>
      <dgm:spPr/>
    </dgm:pt>
    <dgm:pt modelId="{3A2DC4C3-8CDD-4B4A-92AC-78566962FF5A}" type="pres">
      <dgm:prSet presAssocID="{C05F64B3-4916-4119-887B-8E699D6F968A}" presName="desTx" presStyleLbl="revTx" presStyleIdx="3" presStyleCnt="6">
        <dgm:presLayoutVars/>
      </dgm:prSet>
      <dgm:spPr/>
    </dgm:pt>
    <dgm:pt modelId="{1AC3088C-CC13-4342-B11D-4249BFDF13AA}" type="pres">
      <dgm:prSet presAssocID="{CB92A5D5-F99C-41A6-9D14-E21C62571F74}" presName="sibTrans" presStyleCnt="0"/>
      <dgm:spPr/>
    </dgm:pt>
    <dgm:pt modelId="{7E03C0BF-8311-4E76-BD17-EAF95E59C292}" type="pres">
      <dgm:prSet presAssocID="{6CCC4D7F-9FC0-421F-A92D-2139AB095B06}" presName="compNode" presStyleCnt="0"/>
      <dgm:spPr/>
    </dgm:pt>
    <dgm:pt modelId="{F9209FA3-371B-4B11-8CF5-EB64A1634CFE}" type="pres">
      <dgm:prSet presAssocID="{6CCC4D7F-9FC0-421F-A92D-2139AB095B06}" presName="iconRect" presStyleLbl="node1" presStyleIdx="2" presStyleCnt="3" custLinFactX="-300000" custLinFactNeighborX="-399398" custLinFactNeighborY="304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21747D19-9B16-4EA5-BB96-939945C497F6}" type="pres">
      <dgm:prSet presAssocID="{6CCC4D7F-9FC0-421F-A92D-2139AB095B06}" presName="iconSpace" presStyleCnt="0"/>
      <dgm:spPr/>
    </dgm:pt>
    <dgm:pt modelId="{B00A999B-784D-41B8-86E9-324254FDD587}" type="pres">
      <dgm:prSet presAssocID="{6CCC4D7F-9FC0-421F-A92D-2139AB095B06}" presName="parTx" presStyleLbl="revTx" presStyleIdx="4" presStyleCnt="6">
        <dgm:presLayoutVars>
          <dgm:chMax val="0"/>
          <dgm:chPref val="0"/>
        </dgm:presLayoutVars>
      </dgm:prSet>
      <dgm:spPr/>
    </dgm:pt>
    <dgm:pt modelId="{EF6AF35D-BF4C-4F0A-AA6F-5A023A8C7B70}" type="pres">
      <dgm:prSet presAssocID="{6CCC4D7F-9FC0-421F-A92D-2139AB095B06}" presName="txSpace" presStyleCnt="0"/>
      <dgm:spPr/>
    </dgm:pt>
    <dgm:pt modelId="{08F4B88D-C1E4-4351-870D-BD909F80AC4C}" type="pres">
      <dgm:prSet presAssocID="{6CCC4D7F-9FC0-421F-A92D-2139AB095B06}" presName="desTx" presStyleLbl="revTx" presStyleIdx="5" presStyleCnt="6">
        <dgm:presLayoutVars/>
      </dgm:prSet>
      <dgm:spPr/>
    </dgm:pt>
  </dgm:ptLst>
  <dgm:cxnLst>
    <dgm:cxn modelId="{052A1B10-80EA-4713-8B89-21DCCA8D7EEF}" srcId="{CE4A5E4F-E1C3-47A8-8145-6FECB9307F1C}" destId="{51655965-EF5D-4C99-B252-6840B2319F04}" srcOrd="1" destOrd="0" parTransId="{B72F3255-65D2-4A64-A6B8-11DA7F809346}" sibTransId="{F96AB2A2-3F96-445E-B065-4080A7F14DC3}"/>
    <dgm:cxn modelId="{95BDE924-9B82-4190-9E6D-CC7166219C72}" type="presOf" srcId="{E7BA21CB-333E-4808-9A4C-6DB8F66C9973}" destId="{A3671483-D4F0-48A3-B242-65B434E6B26B}" srcOrd="0" destOrd="0" presId="urn:microsoft.com/office/officeart/2018/2/layout/IconLabelDescriptionList"/>
    <dgm:cxn modelId="{0F280B32-39B4-4300-9086-F471844175D2}" type="presOf" srcId="{51655965-EF5D-4C99-B252-6840B2319F04}" destId="{A3671483-D4F0-48A3-B242-65B434E6B26B}" srcOrd="0" destOrd="1" presId="urn:microsoft.com/office/officeart/2018/2/layout/IconLabelDescriptionList"/>
    <dgm:cxn modelId="{D0146E33-39AF-4515-BC7A-234EF01ABAAF}" type="presOf" srcId="{0BF80235-396F-4DBD-89F4-EF36AAD1C93C}" destId="{08F4B88D-C1E4-4351-870D-BD909F80AC4C}" srcOrd="0" destOrd="0" presId="urn:microsoft.com/office/officeart/2018/2/layout/IconLabelDescriptionList"/>
    <dgm:cxn modelId="{C0F0613D-BB5E-4454-9239-3D7454213CF5}" type="presOf" srcId="{CE4A5E4F-E1C3-47A8-8145-6FECB9307F1C}" destId="{EA1FA0DC-CFA3-4978-83B1-D99935CAB408}" srcOrd="0" destOrd="0" presId="urn:microsoft.com/office/officeart/2018/2/layout/IconLabelDescriptionList"/>
    <dgm:cxn modelId="{DFF8E23D-3480-424C-AAE2-CFC222F4F9AE}" srcId="{98FF2224-C458-4C7D-A512-7CE0B0782507}" destId="{6CCC4D7F-9FC0-421F-A92D-2139AB095B06}" srcOrd="2" destOrd="0" parTransId="{D263B5E8-C7EC-4775-8387-E6BBB6D2E568}" sibTransId="{B2EAE9F5-F054-449B-AAAF-5490B2BAD71A}"/>
    <dgm:cxn modelId="{D915E93E-20ED-4230-A22D-76A6DF20954E}" srcId="{C05F64B3-4916-4119-887B-8E699D6F968A}" destId="{18398036-D357-42F8-9AA9-20AC299C5A6A}" srcOrd="3" destOrd="0" parTransId="{D5D1028A-3F7B-4187-A43D-AE2F954FBB38}" sibTransId="{496CD743-FD84-4A79-B2FE-3817CF6A139A}"/>
    <dgm:cxn modelId="{6047D75C-C43C-45B9-A217-BB4DAE447777}" type="presOf" srcId="{C05F64B3-4916-4119-887B-8E699D6F968A}" destId="{E9680448-3EF1-4437-9318-AD53C9E8B73F}" srcOrd="0" destOrd="0" presId="urn:microsoft.com/office/officeart/2018/2/layout/IconLabelDescriptionList"/>
    <dgm:cxn modelId="{99C80342-F7F9-44BD-8DB8-DAB7B5333257}" type="presOf" srcId="{12AA5091-4CE0-4ED3-AC11-2C8D1958896C}" destId="{A3671483-D4F0-48A3-B242-65B434E6B26B}" srcOrd="0" destOrd="4" presId="urn:microsoft.com/office/officeart/2018/2/layout/IconLabelDescriptionList"/>
    <dgm:cxn modelId="{8F11A842-D1F2-4EE5-B7AC-A8CFF3DE03D0}" type="presOf" srcId="{6CCC4D7F-9FC0-421F-A92D-2139AB095B06}" destId="{B00A999B-784D-41B8-86E9-324254FDD587}" srcOrd="0" destOrd="0" presId="urn:microsoft.com/office/officeart/2018/2/layout/IconLabelDescriptionList"/>
    <dgm:cxn modelId="{202A5D70-CC54-4461-95C6-3D6B2358886F}" srcId="{C05F64B3-4916-4119-887B-8E699D6F968A}" destId="{FCD5F22C-8198-4690-98D5-F03A16E6A1E5}" srcOrd="0" destOrd="0" parTransId="{110B78E8-6740-4126-8CC5-D03A7D1E09C8}" sibTransId="{A276E649-5086-4DCD-B37F-B88AB395CCD1}"/>
    <dgm:cxn modelId="{066C8F75-070A-4F7C-8301-ACE43C7D2CB5}" type="presOf" srcId="{FCD5F22C-8198-4690-98D5-F03A16E6A1E5}" destId="{3A2DC4C3-8CDD-4B4A-92AC-78566962FF5A}" srcOrd="0" destOrd="0" presId="urn:microsoft.com/office/officeart/2018/2/layout/IconLabelDescriptionList"/>
    <dgm:cxn modelId="{918F7156-A555-4CE3-B1AE-A61831A668E6}" type="presOf" srcId="{09AF38DE-7DAD-4A0A-B68A-E3F8ABC32694}" destId="{3A2DC4C3-8CDD-4B4A-92AC-78566962FF5A}" srcOrd="0" destOrd="2" presId="urn:microsoft.com/office/officeart/2018/2/layout/IconLabelDescriptionList"/>
    <dgm:cxn modelId="{91BB0978-E693-4ECD-A732-C8983426C166}" srcId="{6CCC4D7F-9FC0-421F-A92D-2139AB095B06}" destId="{70F47E34-5D8F-47BF-ABE4-745055F64B94}" srcOrd="1" destOrd="0" parTransId="{1DDC43D8-1FC7-4B21-8213-66456F7F4192}" sibTransId="{9A06E9D5-343C-4350-91AC-8F487E76CBAF}"/>
    <dgm:cxn modelId="{B5E01C82-93EA-497E-8995-C3AD721EFB1F}" type="presOf" srcId="{BC130D11-74D5-4A5D-A769-1404C1ABC4A5}" destId="{A3671483-D4F0-48A3-B242-65B434E6B26B}" srcOrd="0" destOrd="3" presId="urn:microsoft.com/office/officeart/2018/2/layout/IconLabelDescriptionList"/>
    <dgm:cxn modelId="{9BBD008C-AB4C-4400-965A-C979413ADA5F}" srcId="{98FF2224-C458-4C7D-A512-7CE0B0782507}" destId="{C05F64B3-4916-4119-887B-8E699D6F968A}" srcOrd="1" destOrd="0" parTransId="{B61B4195-D597-424B-B0E2-6184FBDE6BB1}" sibTransId="{CB92A5D5-F99C-41A6-9D14-E21C62571F74}"/>
    <dgm:cxn modelId="{1934AEA3-9D1E-46D1-B17C-E3A10BAD10CD}" srcId="{CE4A5E4F-E1C3-47A8-8145-6FECB9307F1C}" destId="{6A7AFF1F-155C-43EF-8FA5-970FDCCEFC23}" srcOrd="2" destOrd="0" parTransId="{F8A5A9DE-5942-4012-B4F6-B86BB2235CBE}" sibTransId="{BB824F7E-5B8A-42D5-928B-41E09508F709}"/>
    <dgm:cxn modelId="{6A92D5A9-C8D6-4C3D-AE12-57CD8F5473C9}" srcId="{C05F64B3-4916-4119-887B-8E699D6F968A}" destId="{09AF38DE-7DAD-4A0A-B68A-E3F8ABC32694}" srcOrd="2" destOrd="0" parTransId="{8434416C-5F71-4BCD-ADB9-181D7D9EF077}" sibTransId="{8670E896-CE77-438E-87BE-F37DDCE756D2}"/>
    <dgm:cxn modelId="{FF6729B1-6593-4A44-84D6-729C052BA720}" srcId="{CE4A5E4F-E1C3-47A8-8145-6FECB9307F1C}" destId="{12AA5091-4CE0-4ED3-AC11-2C8D1958896C}" srcOrd="4" destOrd="0" parTransId="{30CC1617-F343-44B5-9374-F75CBBC4D85F}" sibTransId="{1F278543-F520-462F-AF36-9D78E41A5C79}"/>
    <dgm:cxn modelId="{789A92B3-B808-4036-980B-A58E31D57955}" type="presOf" srcId="{E0969449-0BB3-4ABC-88FD-2C0C2352B41C}" destId="{3A2DC4C3-8CDD-4B4A-92AC-78566962FF5A}" srcOrd="0" destOrd="1" presId="urn:microsoft.com/office/officeart/2018/2/layout/IconLabelDescriptionList"/>
    <dgm:cxn modelId="{BC2985B8-678C-4DF2-B037-227E8701571E}" srcId="{C05F64B3-4916-4119-887B-8E699D6F968A}" destId="{E0969449-0BB3-4ABC-88FD-2C0C2352B41C}" srcOrd="1" destOrd="0" parTransId="{95F10FB9-4949-4EB8-BADD-DEB8D95FBE9C}" sibTransId="{FAC7EBAE-46D8-4D11-A8CE-64897A76B6D7}"/>
    <dgm:cxn modelId="{94C374BE-2313-4A91-B5F7-CD881B90F2BB}" srcId="{6CCC4D7F-9FC0-421F-A92D-2139AB095B06}" destId="{0BF80235-396F-4DBD-89F4-EF36AAD1C93C}" srcOrd="0" destOrd="0" parTransId="{8A94B14F-101F-43C9-B9AE-9449121DC198}" sibTransId="{91C63403-ABEA-435A-8A02-52D8BB2C292A}"/>
    <dgm:cxn modelId="{983685D1-98CE-4D2B-A7ED-15BF3E8C7DBB}" srcId="{98FF2224-C458-4C7D-A512-7CE0B0782507}" destId="{CE4A5E4F-E1C3-47A8-8145-6FECB9307F1C}" srcOrd="0" destOrd="0" parTransId="{A7667706-021B-4B4B-9187-3125342AA6B4}" sibTransId="{4A4C73B1-657C-4C65-9D22-DE8AE3DDC07B}"/>
    <dgm:cxn modelId="{2367F4D1-6E4F-49E7-A6A4-DEC1198E11E1}" type="presOf" srcId="{98FF2224-C458-4C7D-A512-7CE0B0782507}" destId="{866CA981-28F9-4D5D-8F9A-293B7E31A819}" srcOrd="0" destOrd="0" presId="urn:microsoft.com/office/officeart/2018/2/layout/IconLabelDescriptionList"/>
    <dgm:cxn modelId="{2B9A83DA-637A-4935-90E0-0F27AF36D65C}" srcId="{CE4A5E4F-E1C3-47A8-8145-6FECB9307F1C}" destId="{E7BA21CB-333E-4808-9A4C-6DB8F66C9973}" srcOrd="0" destOrd="0" parTransId="{FA6A573E-3AB2-46D3-A203-71C2D861E7F8}" sibTransId="{0D44F185-48EE-4840-9842-16DDEDA2AEF9}"/>
    <dgm:cxn modelId="{523AE2E6-190C-441B-9BEA-E66070CDFB49}" type="presOf" srcId="{18398036-D357-42F8-9AA9-20AC299C5A6A}" destId="{3A2DC4C3-8CDD-4B4A-92AC-78566962FF5A}" srcOrd="0" destOrd="3" presId="urn:microsoft.com/office/officeart/2018/2/layout/IconLabelDescriptionList"/>
    <dgm:cxn modelId="{12FACEE9-1536-4926-9C2B-E3143DB5214F}" type="presOf" srcId="{70F47E34-5D8F-47BF-ABE4-745055F64B94}" destId="{08F4B88D-C1E4-4351-870D-BD909F80AC4C}" srcOrd="0" destOrd="1" presId="urn:microsoft.com/office/officeart/2018/2/layout/IconLabelDescriptionList"/>
    <dgm:cxn modelId="{B47232F8-8FDD-4BFB-ACE2-A47FEB7E0374}" type="presOf" srcId="{6A7AFF1F-155C-43EF-8FA5-970FDCCEFC23}" destId="{A3671483-D4F0-48A3-B242-65B434E6B26B}" srcOrd="0" destOrd="2" presId="urn:microsoft.com/office/officeart/2018/2/layout/IconLabelDescriptionList"/>
    <dgm:cxn modelId="{A42DD1FD-DA43-45B4-8FAC-69094E5EFF30}" srcId="{CE4A5E4F-E1C3-47A8-8145-6FECB9307F1C}" destId="{BC130D11-74D5-4A5D-A769-1404C1ABC4A5}" srcOrd="3" destOrd="0" parTransId="{0A91C13C-D147-47FB-8F61-7BD1674E62EC}" sibTransId="{1B30002D-8FBF-47E2-A890-A4D01B8F3051}"/>
    <dgm:cxn modelId="{17088B8F-C998-46E7-9EFB-99837FA1450E}" type="presParOf" srcId="{866CA981-28F9-4D5D-8F9A-293B7E31A819}" destId="{5A0856BB-757E-46F1-BD3C-2A8298E0794E}" srcOrd="0" destOrd="0" presId="urn:microsoft.com/office/officeart/2018/2/layout/IconLabelDescriptionList"/>
    <dgm:cxn modelId="{E7FB2B92-E9CD-4DE4-84D6-0EDB142AA19D}" type="presParOf" srcId="{5A0856BB-757E-46F1-BD3C-2A8298E0794E}" destId="{17EA1936-518C-4A48-A2E5-E1DD3F72C54D}" srcOrd="0" destOrd="0" presId="urn:microsoft.com/office/officeart/2018/2/layout/IconLabelDescriptionList"/>
    <dgm:cxn modelId="{A2F7455D-2428-4F96-BCDE-F66D3424E523}" type="presParOf" srcId="{5A0856BB-757E-46F1-BD3C-2A8298E0794E}" destId="{3F8BE14B-F1D5-413F-A652-755A35ED7838}" srcOrd="1" destOrd="0" presId="urn:microsoft.com/office/officeart/2018/2/layout/IconLabelDescriptionList"/>
    <dgm:cxn modelId="{8F4CA225-A359-4BDB-AC47-F1345ACFD84C}" type="presParOf" srcId="{5A0856BB-757E-46F1-BD3C-2A8298E0794E}" destId="{EA1FA0DC-CFA3-4978-83B1-D99935CAB408}" srcOrd="2" destOrd="0" presId="urn:microsoft.com/office/officeart/2018/2/layout/IconLabelDescriptionList"/>
    <dgm:cxn modelId="{B83D6576-ADFD-4194-9164-B75C97179E6B}" type="presParOf" srcId="{5A0856BB-757E-46F1-BD3C-2A8298E0794E}" destId="{6C78AD67-8EF1-4574-91B9-84F702D0D9C9}" srcOrd="3" destOrd="0" presId="urn:microsoft.com/office/officeart/2018/2/layout/IconLabelDescriptionList"/>
    <dgm:cxn modelId="{9E1CC85F-A490-4130-957E-F1588A2DBFDB}" type="presParOf" srcId="{5A0856BB-757E-46F1-BD3C-2A8298E0794E}" destId="{A3671483-D4F0-48A3-B242-65B434E6B26B}" srcOrd="4" destOrd="0" presId="urn:microsoft.com/office/officeart/2018/2/layout/IconLabelDescriptionList"/>
    <dgm:cxn modelId="{45DC6582-D32E-4872-AF47-1E48068C1AB4}" type="presParOf" srcId="{866CA981-28F9-4D5D-8F9A-293B7E31A819}" destId="{1FDB7ECB-17BE-4AA7-AA04-6B934C2430FD}" srcOrd="1" destOrd="0" presId="urn:microsoft.com/office/officeart/2018/2/layout/IconLabelDescriptionList"/>
    <dgm:cxn modelId="{5696D244-F4A1-4A8D-B3B9-CBC17C387888}" type="presParOf" srcId="{866CA981-28F9-4D5D-8F9A-293B7E31A819}" destId="{AB07CCB7-C421-4A23-AB5F-2464F7485E3B}" srcOrd="2" destOrd="0" presId="urn:microsoft.com/office/officeart/2018/2/layout/IconLabelDescriptionList"/>
    <dgm:cxn modelId="{26A4DD66-BDF2-4B08-95C9-55E32ACA18EF}" type="presParOf" srcId="{AB07CCB7-C421-4A23-AB5F-2464F7485E3B}" destId="{2C535240-6BB2-47A2-8176-888F451C7D7A}" srcOrd="0" destOrd="0" presId="urn:microsoft.com/office/officeart/2018/2/layout/IconLabelDescriptionList"/>
    <dgm:cxn modelId="{7F79ABE3-2B41-49AF-A70B-D8791C419FDC}" type="presParOf" srcId="{AB07CCB7-C421-4A23-AB5F-2464F7485E3B}" destId="{9F3EDED5-2F05-4579-A100-2850C4C5109A}" srcOrd="1" destOrd="0" presId="urn:microsoft.com/office/officeart/2018/2/layout/IconLabelDescriptionList"/>
    <dgm:cxn modelId="{B48346EB-9C0A-4166-885D-5C19ADECAE83}" type="presParOf" srcId="{AB07CCB7-C421-4A23-AB5F-2464F7485E3B}" destId="{E9680448-3EF1-4437-9318-AD53C9E8B73F}" srcOrd="2" destOrd="0" presId="urn:microsoft.com/office/officeart/2018/2/layout/IconLabelDescriptionList"/>
    <dgm:cxn modelId="{9FFC6A6C-969B-468D-9EF5-DAED81E9B502}" type="presParOf" srcId="{AB07CCB7-C421-4A23-AB5F-2464F7485E3B}" destId="{B280E4F8-943D-479B-BCFD-FDD82F4E55CD}" srcOrd="3" destOrd="0" presId="urn:microsoft.com/office/officeart/2018/2/layout/IconLabelDescriptionList"/>
    <dgm:cxn modelId="{C450068A-9907-4B2B-A73E-3AC0213FB6F4}" type="presParOf" srcId="{AB07CCB7-C421-4A23-AB5F-2464F7485E3B}" destId="{3A2DC4C3-8CDD-4B4A-92AC-78566962FF5A}" srcOrd="4" destOrd="0" presId="urn:microsoft.com/office/officeart/2018/2/layout/IconLabelDescriptionList"/>
    <dgm:cxn modelId="{442EAD28-4A45-4558-80E4-FB129FADA7D7}" type="presParOf" srcId="{866CA981-28F9-4D5D-8F9A-293B7E31A819}" destId="{1AC3088C-CC13-4342-B11D-4249BFDF13AA}" srcOrd="3" destOrd="0" presId="urn:microsoft.com/office/officeart/2018/2/layout/IconLabelDescriptionList"/>
    <dgm:cxn modelId="{A893B0C3-8A5A-4187-B1AD-3A7CEF8D692C}" type="presParOf" srcId="{866CA981-28F9-4D5D-8F9A-293B7E31A819}" destId="{7E03C0BF-8311-4E76-BD17-EAF95E59C292}" srcOrd="4" destOrd="0" presId="urn:microsoft.com/office/officeart/2018/2/layout/IconLabelDescriptionList"/>
    <dgm:cxn modelId="{D5D9C036-329F-4B65-8313-CED8BD91962F}" type="presParOf" srcId="{7E03C0BF-8311-4E76-BD17-EAF95E59C292}" destId="{F9209FA3-371B-4B11-8CF5-EB64A1634CFE}" srcOrd="0" destOrd="0" presId="urn:microsoft.com/office/officeart/2018/2/layout/IconLabelDescriptionList"/>
    <dgm:cxn modelId="{0B01BB07-E999-401A-9A51-9A8ACBA7AA8F}" type="presParOf" srcId="{7E03C0BF-8311-4E76-BD17-EAF95E59C292}" destId="{21747D19-9B16-4EA5-BB96-939945C497F6}" srcOrd="1" destOrd="0" presId="urn:microsoft.com/office/officeart/2018/2/layout/IconLabelDescriptionList"/>
    <dgm:cxn modelId="{6DD6DDD0-71EA-4479-B516-2A91F0B66996}" type="presParOf" srcId="{7E03C0BF-8311-4E76-BD17-EAF95E59C292}" destId="{B00A999B-784D-41B8-86E9-324254FDD587}" srcOrd="2" destOrd="0" presId="urn:microsoft.com/office/officeart/2018/2/layout/IconLabelDescriptionList"/>
    <dgm:cxn modelId="{2D571E5B-3D96-42DE-BABA-1046E35FCFC7}" type="presParOf" srcId="{7E03C0BF-8311-4E76-BD17-EAF95E59C292}" destId="{EF6AF35D-BF4C-4F0A-AA6F-5A023A8C7B70}" srcOrd="3" destOrd="0" presId="urn:microsoft.com/office/officeart/2018/2/layout/IconLabelDescriptionList"/>
    <dgm:cxn modelId="{E1D73E57-7AB7-456F-8A40-78AC82481EAE}" type="presParOf" srcId="{7E03C0BF-8311-4E76-BD17-EAF95E59C292}" destId="{08F4B88D-C1E4-4351-870D-BD909F80AC4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86A0AE-A0C6-4B51-84A7-14507E82882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11B79C8-821A-452B-A81C-5218F1C07261}">
      <dgm:prSet/>
      <dgm:spPr>
        <a:effectLst/>
      </dgm:spPr>
      <dgm:t>
        <a:bodyPr/>
        <a:lstStyle/>
        <a:p>
          <a:pPr>
            <a:defRPr b="1"/>
          </a:pPr>
          <a:r>
            <a:rPr lang="en-US" dirty="0"/>
            <a:t>Provisioned</a:t>
          </a:r>
        </a:p>
      </dgm:t>
    </dgm:pt>
    <dgm:pt modelId="{4B0B8306-C403-4D09-9D93-62F4CBF4B069}" type="parTrans" cxnId="{9325A7F4-3144-4E65-B3E3-7AA2445921BF}">
      <dgm:prSet/>
      <dgm:spPr/>
      <dgm:t>
        <a:bodyPr/>
        <a:lstStyle/>
        <a:p>
          <a:endParaRPr lang="en-US"/>
        </a:p>
      </dgm:t>
    </dgm:pt>
    <dgm:pt modelId="{C8A6A41D-8DE2-46E8-9392-0B8EF1F7E164}" type="sibTrans" cxnId="{9325A7F4-3144-4E65-B3E3-7AA2445921BF}">
      <dgm:prSet/>
      <dgm:spPr/>
      <dgm:t>
        <a:bodyPr/>
        <a:lstStyle/>
        <a:p>
          <a:endParaRPr lang="en-US"/>
        </a:p>
      </dgm:t>
    </dgm:pt>
    <dgm:pt modelId="{E02C8907-A0B0-4E2D-9FB8-582BB46480B0}">
      <dgm:prSet custT="1"/>
      <dgm:spPr>
        <a:effectLst/>
      </dgm:spPr>
      <dgm:t>
        <a:bodyPr/>
        <a:lstStyle/>
        <a:p>
          <a:r>
            <a:rPr lang="en-US" sz="2400" dirty="0"/>
            <a:t>- Fixed resources</a:t>
          </a:r>
        </a:p>
      </dgm:t>
    </dgm:pt>
    <dgm:pt modelId="{493F591D-8C6D-4AF4-929E-C79C5878B96E}" type="parTrans" cxnId="{4B5CFD04-555F-4680-8D92-4B624962DDD0}">
      <dgm:prSet/>
      <dgm:spPr/>
      <dgm:t>
        <a:bodyPr/>
        <a:lstStyle/>
        <a:p>
          <a:endParaRPr lang="en-US"/>
        </a:p>
      </dgm:t>
    </dgm:pt>
    <dgm:pt modelId="{751F6E8F-1ED7-4989-882C-28283C6975B3}" type="sibTrans" cxnId="{4B5CFD04-555F-4680-8D92-4B624962DDD0}">
      <dgm:prSet/>
      <dgm:spPr/>
      <dgm:t>
        <a:bodyPr/>
        <a:lstStyle/>
        <a:p>
          <a:endParaRPr lang="en-US"/>
        </a:p>
      </dgm:t>
    </dgm:pt>
    <dgm:pt modelId="{882E3599-E412-44AD-A420-C80569651835}">
      <dgm:prSet custT="1"/>
      <dgm:spPr>
        <a:effectLst/>
      </dgm:spPr>
      <dgm:t>
        <a:bodyPr/>
        <a:lstStyle/>
        <a:p>
          <a:r>
            <a:rPr lang="en-US" sz="2400" dirty="0"/>
            <a:t>- Be charged regardless of these resource usage</a:t>
          </a:r>
        </a:p>
      </dgm:t>
    </dgm:pt>
    <dgm:pt modelId="{671BD20A-7D83-4E30-A606-39F8092F4785}" type="parTrans" cxnId="{151300ED-55EE-4F3F-B28C-37DF2B670CB9}">
      <dgm:prSet/>
      <dgm:spPr/>
      <dgm:t>
        <a:bodyPr/>
        <a:lstStyle/>
        <a:p>
          <a:endParaRPr lang="en-US"/>
        </a:p>
      </dgm:t>
    </dgm:pt>
    <dgm:pt modelId="{88AE89CA-640F-45E2-81BC-F6CFFF77894E}" type="sibTrans" cxnId="{151300ED-55EE-4F3F-B28C-37DF2B670CB9}">
      <dgm:prSet/>
      <dgm:spPr/>
      <dgm:t>
        <a:bodyPr/>
        <a:lstStyle/>
        <a:p>
          <a:endParaRPr lang="en-US"/>
        </a:p>
      </dgm:t>
    </dgm:pt>
    <dgm:pt modelId="{3FC242C4-B665-4DEB-881B-1D6F31E761BD}">
      <dgm:prSet/>
      <dgm:spPr>
        <a:effectLst/>
      </dgm:spPr>
      <dgm:t>
        <a:bodyPr/>
        <a:lstStyle/>
        <a:p>
          <a:pPr>
            <a:defRPr b="1"/>
          </a:pPr>
          <a:r>
            <a:rPr lang="en-US" dirty="0"/>
            <a:t>Serverless</a:t>
          </a:r>
        </a:p>
      </dgm:t>
    </dgm:pt>
    <dgm:pt modelId="{750493CF-AAAA-4666-BF14-6A28158C302D}" type="parTrans" cxnId="{5BDA5469-EF52-46A1-9568-96D39EE34DC4}">
      <dgm:prSet/>
      <dgm:spPr/>
      <dgm:t>
        <a:bodyPr/>
        <a:lstStyle/>
        <a:p>
          <a:endParaRPr lang="en-US"/>
        </a:p>
      </dgm:t>
    </dgm:pt>
    <dgm:pt modelId="{BFF6F859-4F91-41E4-8938-6F4C26CC61B9}" type="sibTrans" cxnId="{5BDA5469-EF52-46A1-9568-96D39EE34DC4}">
      <dgm:prSet/>
      <dgm:spPr/>
      <dgm:t>
        <a:bodyPr/>
        <a:lstStyle/>
        <a:p>
          <a:endParaRPr lang="en-US"/>
        </a:p>
      </dgm:t>
    </dgm:pt>
    <dgm:pt modelId="{26B18EF3-BE2B-4B29-B795-21B7D56FED4D}">
      <dgm:prSet custT="1"/>
      <dgm:spPr>
        <a:effectLst/>
      </dgm:spPr>
      <dgm:t>
        <a:bodyPr/>
        <a:lstStyle/>
        <a:p>
          <a:r>
            <a:rPr lang="en-US" sz="2400" dirty="0"/>
            <a:t>- I</a:t>
          </a:r>
          <a:r>
            <a:rPr lang="en-US" sz="2400" b="0" i="0" dirty="0"/>
            <a:t>ntermittent and unpredictable workloads</a:t>
          </a:r>
          <a:endParaRPr lang="en-US" sz="2400" dirty="0"/>
        </a:p>
      </dgm:t>
    </dgm:pt>
    <dgm:pt modelId="{E9A49D22-4EE5-49AD-835E-37BB65E95954}" type="parTrans" cxnId="{F01E224C-13C7-436E-98F8-7742AE5FA2C2}">
      <dgm:prSet/>
      <dgm:spPr/>
      <dgm:t>
        <a:bodyPr/>
        <a:lstStyle/>
        <a:p>
          <a:endParaRPr lang="en-US"/>
        </a:p>
      </dgm:t>
    </dgm:pt>
    <dgm:pt modelId="{3B5E9FD1-BDD4-4522-BD8B-E571692DD856}" type="sibTrans" cxnId="{F01E224C-13C7-436E-98F8-7742AE5FA2C2}">
      <dgm:prSet/>
      <dgm:spPr/>
      <dgm:t>
        <a:bodyPr/>
        <a:lstStyle/>
        <a:p>
          <a:endParaRPr lang="en-US"/>
        </a:p>
      </dgm:t>
    </dgm:pt>
    <dgm:pt modelId="{2842A6B0-7F6A-482C-BDA3-B6E811AD68C1}">
      <dgm:prSet custT="1"/>
      <dgm:spPr>
        <a:effectLst/>
      </dgm:spPr>
      <dgm:t>
        <a:bodyPr/>
        <a:lstStyle/>
        <a:p>
          <a:r>
            <a:rPr lang="en-US" sz="2400" dirty="0"/>
            <a:t>- Automatic compute scaling</a:t>
          </a:r>
        </a:p>
        <a:p>
          <a:r>
            <a:rPr lang="en-US" sz="2400" dirty="0"/>
            <a:t>- Min and max </a:t>
          </a:r>
          <a:r>
            <a:rPr lang="en-US" sz="2400" dirty="0" err="1"/>
            <a:t>vCores</a:t>
          </a:r>
          <a:endParaRPr lang="en-US" sz="2400" dirty="0"/>
        </a:p>
        <a:p>
          <a:r>
            <a:rPr lang="en-US" sz="2400" dirty="0"/>
            <a:t>- Billed only for the resources used</a:t>
          </a:r>
        </a:p>
        <a:p>
          <a:r>
            <a:rPr lang="en-US" sz="2400" dirty="0"/>
            <a:t>- Automatic pausing when not used</a:t>
          </a:r>
        </a:p>
        <a:p>
          <a:r>
            <a:rPr lang="en-US" sz="2400" dirty="0"/>
            <a:t>- Pay only for storage</a:t>
          </a:r>
        </a:p>
      </dgm:t>
    </dgm:pt>
    <dgm:pt modelId="{A32A3DAA-F8FB-45E1-9844-6EFE6F95C16B}" type="parTrans" cxnId="{6215172E-6DBE-41AF-9028-D433CFBBE9F6}">
      <dgm:prSet/>
      <dgm:spPr/>
      <dgm:t>
        <a:bodyPr/>
        <a:lstStyle/>
        <a:p>
          <a:endParaRPr lang="en-US"/>
        </a:p>
      </dgm:t>
    </dgm:pt>
    <dgm:pt modelId="{6F27CDBF-2795-4FF6-B950-9AE4CD81CBDB}" type="sibTrans" cxnId="{6215172E-6DBE-41AF-9028-D433CFBBE9F6}">
      <dgm:prSet/>
      <dgm:spPr/>
      <dgm:t>
        <a:bodyPr/>
        <a:lstStyle/>
        <a:p>
          <a:endParaRPr lang="en-US"/>
        </a:p>
      </dgm:t>
    </dgm:pt>
    <dgm:pt modelId="{C4267DEF-D0A5-432C-82AA-C2BDB3C0FE3C}" type="pres">
      <dgm:prSet presAssocID="{F786A0AE-A0C6-4B51-84A7-14507E828823}" presName="root" presStyleCnt="0">
        <dgm:presLayoutVars>
          <dgm:dir/>
          <dgm:resizeHandles val="exact"/>
        </dgm:presLayoutVars>
      </dgm:prSet>
      <dgm:spPr/>
    </dgm:pt>
    <dgm:pt modelId="{D338A042-D645-4C76-9FCF-CF661C7B0A58}" type="pres">
      <dgm:prSet presAssocID="{F11B79C8-821A-452B-A81C-5218F1C07261}" presName="compNode" presStyleCnt="0"/>
      <dgm:spPr/>
    </dgm:pt>
    <dgm:pt modelId="{105D25CD-F8B6-4371-84CE-F300BB2F6A29}" type="pres">
      <dgm:prSet presAssocID="{F11B79C8-821A-452B-A81C-5218F1C07261}" presName="iconRect" presStyleLbl="node1" presStyleIdx="0" presStyleCnt="2" custScaleX="93540" custLinFactNeighborX="8190" custLinFactNeighborY="-236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45D2850-DFE7-4777-BC8D-937E388A2BE8}" type="pres">
      <dgm:prSet presAssocID="{F11B79C8-821A-452B-A81C-5218F1C07261}" presName="iconSpace" presStyleCnt="0"/>
      <dgm:spPr/>
    </dgm:pt>
    <dgm:pt modelId="{C23AF492-5F33-430F-82B2-A08B3A99E1E0}" type="pres">
      <dgm:prSet presAssocID="{F11B79C8-821A-452B-A81C-5218F1C07261}" presName="parTx" presStyleLbl="revTx" presStyleIdx="0" presStyleCnt="4" custLinFactNeighborX="-4654" custLinFactNeighborY="-70976">
        <dgm:presLayoutVars>
          <dgm:chMax val="0"/>
          <dgm:chPref val="0"/>
        </dgm:presLayoutVars>
      </dgm:prSet>
      <dgm:spPr/>
    </dgm:pt>
    <dgm:pt modelId="{0A99E6ED-065E-4104-BD87-580388C11AA9}" type="pres">
      <dgm:prSet presAssocID="{F11B79C8-821A-452B-A81C-5218F1C07261}" presName="txSpace" presStyleCnt="0"/>
      <dgm:spPr/>
    </dgm:pt>
    <dgm:pt modelId="{792176A7-FF3D-418D-9F55-49FCD0E901BE}" type="pres">
      <dgm:prSet presAssocID="{F11B79C8-821A-452B-A81C-5218F1C07261}" presName="desTx" presStyleLbl="revTx" presStyleIdx="1" presStyleCnt="4" custLinFactNeighborX="-3607" custLinFactNeighborY="-18802">
        <dgm:presLayoutVars/>
      </dgm:prSet>
      <dgm:spPr/>
    </dgm:pt>
    <dgm:pt modelId="{969CD238-7EF9-439F-B0FB-67F5F3395676}" type="pres">
      <dgm:prSet presAssocID="{C8A6A41D-8DE2-46E8-9392-0B8EF1F7E164}" presName="sibTrans" presStyleCnt="0"/>
      <dgm:spPr/>
    </dgm:pt>
    <dgm:pt modelId="{4C8FA7F0-03DD-46E5-8E27-AA5455220912}" type="pres">
      <dgm:prSet presAssocID="{3FC242C4-B665-4DEB-881B-1D6F31E761BD}" presName="compNode" presStyleCnt="0"/>
      <dgm:spPr/>
    </dgm:pt>
    <dgm:pt modelId="{1226AF86-257F-470C-86EE-DD341E785CE1}" type="pres">
      <dgm:prSet presAssocID="{3FC242C4-B665-4DEB-881B-1D6F31E761BD}" presName="iconRect" presStyleLbl="node1" presStyleIdx="1" presStyleCnt="2" custLinFactNeighborX="-2443" custLinFactNeighborY="-2150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EC65A891-0BFC-4D37-B521-BE65103ACED9}" type="pres">
      <dgm:prSet presAssocID="{3FC242C4-B665-4DEB-881B-1D6F31E761BD}" presName="iconSpace" presStyleCnt="0"/>
      <dgm:spPr/>
    </dgm:pt>
    <dgm:pt modelId="{F9721039-81A4-46D5-A810-FE286566DFC9}" type="pres">
      <dgm:prSet presAssocID="{3FC242C4-B665-4DEB-881B-1D6F31E761BD}" presName="parTx" presStyleLbl="revTx" presStyleIdx="2" presStyleCnt="4" custLinFactY="-23175" custLinFactNeighborX="-1708" custLinFactNeighborY="-100000">
        <dgm:presLayoutVars>
          <dgm:chMax val="0"/>
          <dgm:chPref val="0"/>
        </dgm:presLayoutVars>
      </dgm:prSet>
      <dgm:spPr/>
    </dgm:pt>
    <dgm:pt modelId="{7FC57ABF-075B-4E08-AD56-77287F93F7B1}" type="pres">
      <dgm:prSet presAssocID="{3FC242C4-B665-4DEB-881B-1D6F31E761BD}" presName="txSpace" presStyleCnt="0"/>
      <dgm:spPr/>
    </dgm:pt>
    <dgm:pt modelId="{FDEBF692-FAF7-4056-953B-FAD43B086B2B}" type="pres">
      <dgm:prSet presAssocID="{3FC242C4-B665-4DEB-881B-1D6F31E761BD}" presName="desTx" presStyleLbl="revTx" presStyleIdx="3" presStyleCnt="4" custLinFactNeighborX="-2755" custLinFactNeighborY="-37178">
        <dgm:presLayoutVars/>
      </dgm:prSet>
      <dgm:spPr/>
    </dgm:pt>
  </dgm:ptLst>
  <dgm:cxnLst>
    <dgm:cxn modelId="{BC5D0903-E06F-4ABD-AE31-3366EE8AC42B}" type="presOf" srcId="{26B18EF3-BE2B-4B29-B795-21B7D56FED4D}" destId="{FDEBF692-FAF7-4056-953B-FAD43B086B2B}" srcOrd="0" destOrd="0" presId="urn:microsoft.com/office/officeart/2018/2/layout/IconLabelDescriptionList"/>
    <dgm:cxn modelId="{4B5CFD04-555F-4680-8D92-4B624962DDD0}" srcId="{F11B79C8-821A-452B-A81C-5218F1C07261}" destId="{E02C8907-A0B0-4E2D-9FB8-582BB46480B0}" srcOrd="0" destOrd="0" parTransId="{493F591D-8C6D-4AF4-929E-C79C5878B96E}" sibTransId="{751F6E8F-1ED7-4989-882C-28283C6975B3}"/>
    <dgm:cxn modelId="{6215172E-6DBE-41AF-9028-D433CFBBE9F6}" srcId="{3FC242C4-B665-4DEB-881B-1D6F31E761BD}" destId="{2842A6B0-7F6A-482C-BDA3-B6E811AD68C1}" srcOrd="1" destOrd="0" parTransId="{A32A3DAA-F8FB-45E1-9844-6EFE6F95C16B}" sibTransId="{6F27CDBF-2795-4FF6-B950-9AE4CD81CBDB}"/>
    <dgm:cxn modelId="{34C85732-3430-4E8F-B58E-456C801A1AB2}" type="presOf" srcId="{2842A6B0-7F6A-482C-BDA3-B6E811AD68C1}" destId="{FDEBF692-FAF7-4056-953B-FAD43B086B2B}" srcOrd="0" destOrd="1" presId="urn:microsoft.com/office/officeart/2018/2/layout/IconLabelDescriptionList"/>
    <dgm:cxn modelId="{3DABA53F-D732-4EB3-8609-A3DD2641385B}" type="presOf" srcId="{E02C8907-A0B0-4E2D-9FB8-582BB46480B0}" destId="{792176A7-FF3D-418D-9F55-49FCD0E901BE}" srcOrd="0" destOrd="0" presId="urn:microsoft.com/office/officeart/2018/2/layout/IconLabelDescriptionList"/>
    <dgm:cxn modelId="{505CF448-5B89-465B-873D-16371CC4065F}" type="presOf" srcId="{3FC242C4-B665-4DEB-881B-1D6F31E761BD}" destId="{F9721039-81A4-46D5-A810-FE286566DFC9}" srcOrd="0" destOrd="0" presId="urn:microsoft.com/office/officeart/2018/2/layout/IconLabelDescriptionList"/>
    <dgm:cxn modelId="{5BDA5469-EF52-46A1-9568-96D39EE34DC4}" srcId="{F786A0AE-A0C6-4B51-84A7-14507E828823}" destId="{3FC242C4-B665-4DEB-881B-1D6F31E761BD}" srcOrd="1" destOrd="0" parTransId="{750493CF-AAAA-4666-BF14-6A28158C302D}" sibTransId="{BFF6F859-4F91-41E4-8938-6F4C26CC61B9}"/>
    <dgm:cxn modelId="{F01E224C-13C7-436E-98F8-7742AE5FA2C2}" srcId="{3FC242C4-B665-4DEB-881B-1D6F31E761BD}" destId="{26B18EF3-BE2B-4B29-B795-21B7D56FED4D}" srcOrd="0" destOrd="0" parTransId="{E9A49D22-4EE5-49AD-835E-37BB65E95954}" sibTransId="{3B5E9FD1-BDD4-4522-BD8B-E571692DD856}"/>
    <dgm:cxn modelId="{BBFC2F6E-24A1-424A-B938-DA829842700A}" type="presOf" srcId="{F11B79C8-821A-452B-A81C-5218F1C07261}" destId="{C23AF492-5F33-430F-82B2-A08B3A99E1E0}" srcOrd="0" destOrd="0" presId="urn:microsoft.com/office/officeart/2018/2/layout/IconLabelDescriptionList"/>
    <dgm:cxn modelId="{CBB169A7-ABA7-46DF-AEBA-37B63577A804}" type="presOf" srcId="{882E3599-E412-44AD-A420-C80569651835}" destId="{792176A7-FF3D-418D-9F55-49FCD0E901BE}" srcOrd="0" destOrd="1" presId="urn:microsoft.com/office/officeart/2018/2/layout/IconLabelDescriptionList"/>
    <dgm:cxn modelId="{1393FDBB-9419-4E32-9107-E562F885C6D9}" type="presOf" srcId="{F786A0AE-A0C6-4B51-84A7-14507E828823}" destId="{C4267DEF-D0A5-432C-82AA-C2BDB3C0FE3C}" srcOrd="0" destOrd="0" presId="urn:microsoft.com/office/officeart/2018/2/layout/IconLabelDescriptionList"/>
    <dgm:cxn modelId="{151300ED-55EE-4F3F-B28C-37DF2B670CB9}" srcId="{F11B79C8-821A-452B-A81C-5218F1C07261}" destId="{882E3599-E412-44AD-A420-C80569651835}" srcOrd="1" destOrd="0" parTransId="{671BD20A-7D83-4E30-A606-39F8092F4785}" sibTransId="{88AE89CA-640F-45E2-81BC-F6CFFF77894E}"/>
    <dgm:cxn modelId="{9325A7F4-3144-4E65-B3E3-7AA2445921BF}" srcId="{F786A0AE-A0C6-4B51-84A7-14507E828823}" destId="{F11B79C8-821A-452B-A81C-5218F1C07261}" srcOrd="0" destOrd="0" parTransId="{4B0B8306-C403-4D09-9D93-62F4CBF4B069}" sibTransId="{C8A6A41D-8DE2-46E8-9392-0B8EF1F7E164}"/>
    <dgm:cxn modelId="{23C378AB-AFC7-405C-AF57-398AA7102343}" type="presParOf" srcId="{C4267DEF-D0A5-432C-82AA-C2BDB3C0FE3C}" destId="{D338A042-D645-4C76-9FCF-CF661C7B0A58}" srcOrd="0" destOrd="0" presId="urn:microsoft.com/office/officeart/2018/2/layout/IconLabelDescriptionList"/>
    <dgm:cxn modelId="{80C49C05-396D-48C5-B205-B607B7B0CE8A}" type="presParOf" srcId="{D338A042-D645-4C76-9FCF-CF661C7B0A58}" destId="{105D25CD-F8B6-4371-84CE-F300BB2F6A29}" srcOrd="0" destOrd="0" presId="urn:microsoft.com/office/officeart/2018/2/layout/IconLabelDescriptionList"/>
    <dgm:cxn modelId="{54261918-F6F6-48D1-8FC9-15A4CFF5B2D4}" type="presParOf" srcId="{D338A042-D645-4C76-9FCF-CF661C7B0A58}" destId="{F45D2850-DFE7-4777-BC8D-937E388A2BE8}" srcOrd="1" destOrd="0" presId="urn:microsoft.com/office/officeart/2018/2/layout/IconLabelDescriptionList"/>
    <dgm:cxn modelId="{E8E7E735-9A2C-4480-AF8A-9FC581976A4C}" type="presParOf" srcId="{D338A042-D645-4C76-9FCF-CF661C7B0A58}" destId="{C23AF492-5F33-430F-82B2-A08B3A99E1E0}" srcOrd="2" destOrd="0" presId="urn:microsoft.com/office/officeart/2018/2/layout/IconLabelDescriptionList"/>
    <dgm:cxn modelId="{C91413B9-7545-4E63-8749-71A4F1DD88F2}" type="presParOf" srcId="{D338A042-D645-4C76-9FCF-CF661C7B0A58}" destId="{0A99E6ED-065E-4104-BD87-580388C11AA9}" srcOrd="3" destOrd="0" presId="urn:microsoft.com/office/officeart/2018/2/layout/IconLabelDescriptionList"/>
    <dgm:cxn modelId="{4D56CECF-C79E-4313-80B4-AB979B4E4647}" type="presParOf" srcId="{D338A042-D645-4C76-9FCF-CF661C7B0A58}" destId="{792176A7-FF3D-418D-9F55-49FCD0E901BE}" srcOrd="4" destOrd="0" presId="urn:microsoft.com/office/officeart/2018/2/layout/IconLabelDescriptionList"/>
    <dgm:cxn modelId="{14DA8B5C-AB3E-411D-9963-98F74D3109EC}" type="presParOf" srcId="{C4267DEF-D0A5-432C-82AA-C2BDB3C0FE3C}" destId="{969CD238-7EF9-439F-B0FB-67F5F3395676}" srcOrd="1" destOrd="0" presId="urn:microsoft.com/office/officeart/2018/2/layout/IconLabelDescriptionList"/>
    <dgm:cxn modelId="{C83368E5-D226-42EC-B168-9AF83149D172}" type="presParOf" srcId="{C4267DEF-D0A5-432C-82AA-C2BDB3C0FE3C}" destId="{4C8FA7F0-03DD-46E5-8E27-AA5455220912}" srcOrd="2" destOrd="0" presId="urn:microsoft.com/office/officeart/2018/2/layout/IconLabelDescriptionList"/>
    <dgm:cxn modelId="{33B92D8F-D0C2-41BB-B91B-7F1A2FCCE1E3}" type="presParOf" srcId="{4C8FA7F0-03DD-46E5-8E27-AA5455220912}" destId="{1226AF86-257F-470C-86EE-DD341E785CE1}" srcOrd="0" destOrd="0" presId="urn:microsoft.com/office/officeart/2018/2/layout/IconLabelDescriptionList"/>
    <dgm:cxn modelId="{ADD4F0EC-809F-404D-8291-66838A5CBC7C}" type="presParOf" srcId="{4C8FA7F0-03DD-46E5-8E27-AA5455220912}" destId="{EC65A891-0BFC-4D37-B521-BE65103ACED9}" srcOrd="1" destOrd="0" presId="urn:microsoft.com/office/officeart/2018/2/layout/IconLabelDescriptionList"/>
    <dgm:cxn modelId="{07867681-598D-40B5-AC24-A6FDF233D7DC}" type="presParOf" srcId="{4C8FA7F0-03DD-46E5-8E27-AA5455220912}" destId="{F9721039-81A4-46D5-A810-FE286566DFC9}" srcOrd="2" destOrd="0" presId="urn:microsoft.com/office/officeart/2018/2/layout/IconLabelDescriptionList"/>
    <dgm:cxn modelId="{2C6D48B0-0A80-49F1-B012-B693C4F98681}" type="presParOf" srcId="{4C8FA7F0-03DD-46E5-8E27-AA5455220912}" destId="{7FC57ABF-075B-4E08-AD56-77287F93F7B1}" srcOrd="3" destOrd="0" presId="urn:microsoft.com/office/officeart/2018/2/layout/IconLabelDescriptionList"/>
    <dgm:cxn modelId="{A3938BD8-4BB5-4E4E-8FAE-E67A67A0BEA0}" type="presParOf" srcId="{4C8FA7F0-03DD-46E5-8E27-AA5455220912}" destId="{FDEBF692-FAF7-4056-953B-FAD43B086B2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A1936-518C-4A48-A2E5-E1DD3F72C54D}">
      <dsp:nvSpPr>
        <dsp:cNvPr id="0" name=""/>
        <dsp:cNvSpPr/>
      </dsp:nvSpPr>
      <dsp:spPr>
        <a:xfrm>
          <a:off x="7891072" y="240163"/>
          <a:ext cx="1017833" cy="10178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FA0DC-CFA3-4978-83B1-D99935CAB408}">
      <dsp:nvSpPr>
        <dsp:cNvPr id="0" name=""/>
        <dsp:cNvSpPr/>
      </dsp:nvSpPr>
      <dsp:spPr>
        <a:xfrm>
          <a:off x="98636" y="1358104"/>
          <a:ext cx="2908094" cy="43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 dirty="0"/>
            <a:t>General purpose</a:t>
          </a:r>
        </a:p>
      </dsp:txBody>
      <dsp:txXfrm>
        <a:off x="98636" y="1358104"/>
        <a:ext cx="2908094" cy="436214"/>
      </dsp:txXfrm>
    </dsp:sp>
    <dsp:sp modelId="{A3671483-D4F0-48A3-B242-65B434E6B26B}">
      <dsp:nvSpPr>
        <dsp:cNvPr id="0" name=""/>
        <dsp:cNvSpPr/>
      </dsp:nvSpPr>
      <dsp:spPr>
        <a:xfrm>
          <a:off x="91264" y="1908163"/>
          <a:ext cx="3662018" cy="2272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Most business uses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low budget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only one Primary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No secondary standby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Serverless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Up to </a:t>
          </a:r>
          <a:r>
            <a:rPr lang="en-US" sz="1700" b="0" i="0" kern="1200" dirty="0"/>
            <a:t>80 </a:t>
          </a:r>
          <a:r>
            <a:rPr lang="en-US" sz="1700" b="0" i="0" kern="1200" dirty="0" err="1"/>
            <a:t>vCores</a:t>
          </a:r>
          <a:endParaRPr lang="en-US" sz="1700" b="0" i="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- Up to 4TB</a:t>
          </a:r>
          <a:endParaRPr lang="en-US" sz="1700" kern="1200" dirty="0"/>
        </a:p>
      </dsp:txBody>
      <dsp:txXfrm>
        <a:off x="91264" y="1908163"/>
        <a:ext cx="3662018" cy="2272771"/>
      </dsp:txXfrm>
    </dsp:sp>
    <dsp:sp modelId="{2C535240-6BB2-47A2-8176-888F451C7D7A}">
      <dsp:nvSpPr>
        <dsp:cNvPr id="0" name=""/>
        <dsp:cNvSpPr/>
      </dsp:nvSpPr>
      <dsp:spPr>
        <a:xfrm>
          <a:off x="4755993" y="231298"/>
          <a:ext cx="1017833" cy="10178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80448-3EF1-4437-9318-AD53C9E8B73F}">
      <dsp:nvSpPr>
        <dsp:cNvPr id="0" name=""/>
        <dsp:cNvSpPr/>
      </dsp:nvSpPr>
      <dsp:spPr>
        <a:xfrm>
          <a:off x="4180714" y="1375832"/>
          <a:ext cx="2908094" cy="43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 dirty="0"/>
            <a:t>Business critical</a:t>
          </a:r>
        </a:p>
      </dsp:txBody>
      <dsp:txXfrm>
        <a:off x="4180714" y="1375832"/>
        <a:ext cx="2908094" cy="436214"/>
      </dsp:txXfrm>
    </dsp:sp>
    <dsp:sp modelId="{3A2DC4C3-8CDD-4B4A-92AC-78566962FF5A}">
      <dsp:nvSpPr>
        <dsp:cNvPr id="0" name=""/>
        <dsp:cNvSpPr/>
      </dsp:nvSpPr>
      <dsp:spPr>
        <a:xfrm>
          <a:off x="4180714" y="1891594"/>
          <a:ext cx="2908094" cy="2272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Read workloads like reporting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In-Memory OLTP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Includes readable secondaries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Low latency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High cost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Up to 128 </a:t>
          </a:r>
          <a:r>
            <a:rPr lang="en-US" sz="1700" kern="1200" dirty="0" err="1"/>
            <a:t>vCores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-Up to 4TB</a:t>
          </a:r>
        </a:p>
      </dsp:txBody>
      <dsp:txXfrm>
        <a:off x="4180714" y="1891594"/>
        <a:ext cx="2908094" cy="2272771"/>
      </dsp:txXfrm>
    </dsp:sp>
    <dsp:sp modelId="{F9209FA3-371B-4B11-8CF5-EB64A1634CFE}">
      <dsp:nvSpPr>
        <dsp:cNvPr id="0" name=""/>
        <dsp:cNvSpPr/>
      </dsp:nvSpPr>
      <dsp:spPr>
        <a:xfrm>
          <a:off x="479020" y="217995"/>
          <a:ext cx="1017833" cy="10178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0A999B-784D-41B8-86E9-324254FDD587}">
      <dsp:nvSpPr>
        <dsp:cNvPr id="0" name=""/>
        <dsp:cNvSpPr/>
      </dsp:nvSpPr>
      <dsp:spPr>
        <a:xfrm>
          <a:off x="7597725" y="1375832"/>
          <a:ext cx="2908094" cy="43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 dirty="0"/>
            <a:t>Hyperscale</a:t>
          </a:r>
        </a:p>
      </dsp:txBody>
      <dsp:txXfrm>
        <a:off x="7597725" y="1375832"/>
        <a:ext cx="2908094" cy="436214"/>
      </dsp:txXfrm>
    </dsp:sp>
    <dsp:sp modelId="{08F4B88D-C1E4-4351-870D-BD909F80AC4C}">
      <dsp:nvSpPr>
        <dsp:cNvPr id="0" name=""/>
        <dsp:cNvSpPr/>
      </dsp:nvSpPr>
      <dsp:spPr>
        <a:xfrm>
          <a:off x="7597725" y="1891594"/>
          <a:ext cx="2908094" cy="2272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Single Azure SQL databases only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Storages up to 100TB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Point in time restores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- 4 readable replicas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Up to </a:t>
          </a:r>
          <a:r>
            <a:rPr lang="en-US" sz="1700" b="0" i="0" kern="1200" dirty="0"/>
            <a:t>80 </a:t>
          </a:r>
          <a:r>
            <a:rPr lang="en-US" sz="1700" b="0" i="0" kern="1200" dirty="0" err="1"/>
            <a:t>vCores</a:t>
          </a:r>
          <a:endParaRPr lang="en-US" sz="1700" kern="1200" dirty="0"/>
        </a:p>
      </dsp:txBody>
      <dsp:txXfrm>
        <a:off x="7597725" y="1891594"/>
        <a:ext cx="2908094" cy="22727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D25CD-F8B6-4371-84CE-F300BB2F6A29}">
      <dsp:nvSpPr>
        <dsp:cNvPr id="0" name=""/>
        <dsp:cNvSpPr/>
      </dsp:nvSpPr>
      <dsp:spPr>
        <a:xfrm>
          <a:off x="1150148" y="498821"/>
          <a:ext cx="1236287" cy="11528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AF492-5F33-430F-82B2-A08B3A99E1E0}">
      <dsp:nvSpPr>
        <dsp:cNvPr id="0" name=""/>
        <dsp:cNvSpPr/>
      </dsp:nvSpPr>
      <dsp:spPr>
        <a:xfrm>
          <a:off x="798553" y="1474035"/>
          <a:ext cx="4311566" cy="494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500" kern="1200" dirty="0"/>
            <a:t>Provisioned</a:t>
          </a:r>
        </a:p>
      </dsp:txBody>
      <dsp:txXfrm>
        <a:off x="798553" y="1474035"/>
        <a:ext cx="4311566" cy="494065"/>
      </dsp:txXfrm>
    </dsp:sp>
    <dsp:sp modelId="{792176A7-FF3D-418D-9F55-49FCD0E901BE}">
      <dsp:nvSpPr>
        <dsp:cNvPr id="0" name=""/>
        <dsp:cNvSpPr/>
      </dsp:nvSpPr>
      <dsp:spPr>
        <a:xfrm>
          <a:off x="843695" y="2098843"/>
          <a:ext cx="4311566" cy="1530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Fixed resources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Be charged regardless of these resource usage</a:t>
          </a:r>
        </a:p>
      </dsp:txBody>
      <dsp:txXfrm>
        <a:off x="843695" y="2098843"/>
        <a:ext cx="4311566" cy="1530398"/>
      </dsp:txXfrm>
    </dsp:sp>
    <dsp:sp modelId="{1226AF86-257F-470C-86EE-DD341E785CE1}">
      <dsp:nvSpPr>
        <dsp:cNvPr id="0" name=""/>
        <dsp:cNvSpPr/>
      </dsp:nvSpPr>
      <dsp:spPr>
        <a:xfrm>
          <a:off x="6033016" y="278183"/>
          <a:ext cx="1321667" cy="11528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721039-81A4-46D5-A810-FE286566DFC9}">
      <dsp:nvSpPr>
        <dsp:cNvPr id="0" name=""/>
        <dsp:cNvSpPr/>
      </dsp:nvSpPr>
      <dsp:spPr>
        <a:xfrm>
          <a:off x="5991663" y="1216138"/>
          <a:ext cx="4311566" cy="494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500" kern="1200" dirty="0"/>
            <a:t>Serverless</a:t>
          </a:r>
        </a:p>
      </dsp:txBody>
      <dsp:txXfrm>
        <a:off x="5991663" y="1216138"/>
        <a:ext cx="4311566" cy="494065"/>
      </dsp:txXfrm>
    </dsp:sp>
    <dsp:sp modelId="{FDEBF692-FAF7-4056-953B-FAD43B086B2B}">
      <dsp:nvSpPr>
        <dsp:cNvPr id="0" name=""/>
        <dsp:cNvSpPr/>
      </dsp:nvSpPr>
      <dsp:spPr>
        <a:xfrm>
          <a:off x="5946520" y="1817617"/>
          <a:ext cx="4311566" cy="1530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I</a:t>
          </a:r>
          <a:r>
            <a:rPr lang="en-US" sz="2400" b="0" i="0" kern="1200" dirty="0"/>
            <a:t>ntermittent and unpredictable workloads</a:t>
          </a: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Automatic compute scaling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Min and max </a:t>
          </a:r>
          <a:r>
            <a:rPr lang="en-US" sz="2400" kern="1200" dirty="0" err="1"/>
            <a:t>vCores</a:t>
          </a: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Billed only for the resources used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Automatic pausing when not used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Pay only for storage</a:t>
          </a:r>
        </a:p>
      </dsp:txBody>
      <dsp:txXfrm>
        <a:off x="5946520" y="1817617"/>
        <a:ext cx="4311566" cy="1530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6T03:22:2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6T03:22:2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6T03:22:2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13930-5C0F-4CE5-B4C6-BB3382B5E986}" type="datetimeFigureOut">
              <a:rPr lang="en-GB" smtClean="0"/>
              <a:t>06/11/2021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B5A5E-CCC8-4623-998B-3037E8AD9B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1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3EZ3A8mHh0wcu2J1l5yHfkIsT-oVagf1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pricing/calculator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Todays Agenda looks like this</a:t>
            </a:r>
          </a:p>
          <a:p>
            <a:endParaRPr lang="en-US" dirty="0"/>
          </a:p>
          <a:p>
            <a:r>
              <a:rPr lang="en-US" dirty="0"/>
              <a:t>We are going to be discussing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Terraform and Azure DevOps.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will also talk about Azure repos, pipelines as code, manual deployments and then automating them using Terraform and Azure DevOps.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 we will take a look at the learning resources and materials we have found useful when learning Terraform and whilst using Azure DevOps.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to round off if we will cover takeaways from this session and then open it up to any questions you have.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you have questions during the session please type them in chat and Gregor will try to either answer them or ask me during the session.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335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487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841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list of useful resources for further reading…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Azure </a:t>
            </a:r>
            <a:r>
              <a:rPr lang="en-GB" dirty="0" err="1"/>
              <a:t>Sql</a:t>
            </a:r>
            <a:r>
              <a:rPr lang="en-GB" dirty="0"/>
              <a:t> </a:t>
            </a:r>
            <a:r>
              <a:rPr lang="en-GB" dirty="0" err="1"/>
              <a:t>Youtube</a:t>
            </a:r>
            <a:r>
              <a:rPr lang="en-GB" dirty="0"/>
              <a:t> - </a:t>
            </a:r>
            <a:r>
              <a:rPr lang="en-GB" dirty="0">
                <a:hlinkClick r:id="rId3"/>
              </a:rPr>
              <a:t>https://www.youtube.com/playlist?list=PL3EZ3A8mHh0wcu2J1l5yHfkIsT-oVagf1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543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 lets spend the majority of time looking at some demo’s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054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 lets spend the majority of time looking at some demo’s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820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699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Feel free to reach out to me if you have any further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908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and why is it differences?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626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Azure SQL – how is it differ from the rest?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497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3 different 0fferings </a:t>
            </a:r>
            <a:r>
              <a:rPr lang="en-GB" dirty="0" err="1"/>
              <a:t>fo</a:t>
            </a:r>
            <a:r>
              <a:rPr lang="en-GB" dirty="0"/>
              <a:t> SQL Sever in Azure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SQL server on VM’s</a:t>
            </a:r>
          </a:p>
          <a:p>
            <a:r>
              <a:rPr lang="en-GB" dirty="0"/>
              <a:t>Azure SQL</a:t>
            </a:r>
          </a:p>
          <a:p>
            <a:r>
              <a:rPr lang="en-GB" dirty="0"/>
              <a:t>Managed instance</a:t>
            </a:r>
          </a:p>
          <a:p>
            <a:endParaRPr lang="en-GB" dirty="0"/>
          </a:p>
          <a:p>
            <a:r>
              <a:rPr lang="en-GB" dirty="0"/>
              <a:t>What are they and why are they different</a:t>
            </a:r>
          </a:p>
          <a:p>
            <a:endParaRPr lang="en-GB" dirty="0"/>
          </a:p>
          <a:p>
            <a:r>
              <a:rPr lang="en-GB" dirty="0"/>
              <a:t>Cost</a:t>
            </a:r>
          </a:p>
          <a:p>
            <a:r>
              <a:rPr lang="en-GB" dirty="0"/>
              <a:t>Easy of use</a:t>
            </a:r>
          </a:p>
          <a:p>
            <a:r>
              <a:rPr lang="en-GB" dirty="0"/>
              <a:t>deployment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514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deploy All 3 using the following:-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From the Azure Portal</a:t>
            </a:r>
          </a:p>
          <a:p>
            <a:r>
              <a:rPr lang="en-GB" dirty="0"/>
              <a:t>Azure CLI</a:t>
            </a:r>
          </a:p>
          <a:p>
            <a:r>
              <a:rPr lang="en-GB" dirty="0"/>
              <a:t>Infrastructure as code (</a:t>
            </a:r>
            <a:r>
              <a:rPr lang="en-GB" dirty="0" err="1"/>
              <a:t>Pulumi</a:t>
            </a:r>
            <a:r>
              <a:rPr lang="en-GB" dirty="0"/>
              <a:t>, Terraform or Bicep)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170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Azure Calculator</a:t>
            </a:r>
          </a:p>
          <a:p>
            <a:endParaRPr lang="en-GB" dirty="0"/>
          </a:p>
          <a:p>
            <a:r>
              <a:rPr lang="en-GB" dirty="0">
                <a:hlinkClick r:id="rId3"/>
              </a:rPr>
              <a:t>https://azure.microsoft.com/en-gb/pricing/calculator/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836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022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07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716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5227-17E1-4E5F-9A59-B571C238487C}" type="datetime1">
              <a:rPr lang="de-DE" smtClean="0"/>
              <a:t>06.11.2021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000229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5227-17E1-4E5F-9A59-B571C238487C}" type="datetime1">
              <a:rPr lang="de-DE" smtClean="0"/>
              <a:t>06.11.2021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640196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5227-17E1-4E5F-9A59-B571C238487C}" type="datetime1">
              <a:rPr lang="de-DE" smtClean="0"/>
              <a:t>06.11.2021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840684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5227-17E1-4E5F-9A59-B571C238487C}" type="datetime1">
              <a:rPr lang="de-DE" smtClean="0"/>
              <a:t>06.11.2021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76531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5227-17E1-4E5F-9A59-B571C238487C}" type="datetime1">
              <a:rPr lang="de-DE" smtClean="0"/>
              <a:t>06.11.2021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345114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5227-17E1-4E5F-9A59-B571C238487C}" type="datetime1">
              <a:rPr lang="de-DE" smtClean="0"/>
              <a:t>06.11.2021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72137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5227-17E1-4E5F-9A59-B571C238487C}" type="datetime1">
              <a:rPr lang="de-DE" smtClean="0"/>
              <a:t>06.11.2021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308418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5227-17E1-4E5F-9A59-B571C238487C}" type="datetime1">
              <a:rPr lang="de-DE" smtClean="0"/>
              <a:t>06.11.2021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392105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5227-17E1-4E5F-9A59-B571C238487C}" type="datetime1">
              <a:rPr lang="de-DE" smtClean="0"/>
              <a:t>06.11.2021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1480384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5227-17E1-4E5F-9A59-B571C238487C}" type="datetime1">
              <a:rPr lang="de-DE" smtClean="0"/>
              <a:t>06.11.2021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37803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5227-17E1-4E5F-9A59-B571C238487C}" type="datetime1">
              <a:rPr lang="de-DE" smtClean="0"/>
              <a:t>06.11.2021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333293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D5227-17E1-4E5F-9A59-B571C238487C}" type="datetime1">
              <a:rPr lang="de-DE" smtClean="0"/>
              <a:t>06.11.2021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@tamstar1234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874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sql/database/migrate-dtu-to-vcor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azure/azure-sql/database/service-tiers-dtu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zure-sql/database/service-tiers-general-purpose-business-critical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dbanuggets.com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deepthigoguri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customXml" Target="../ink/ink3.xml"/><Relationship Id="rId5" Type="http://schemas.openxmlformats.org/officeDocument/2006/relationships/image" Target="../media/image11.png"/><Relationship Id="rId10" Type="http://schemas.openxmlformats.org/officeDocument/2006/relationships/image" Target="../media/image390.png"/><Relationship Id="rId4" Type="http://schemas.openxmlformats.org/officeDocument/2006/relationships/image" Target="../media/image10.svg"/><Relationship Id="rId9" Type="http://schemas.openxmlformats.org/officeDocument/2006/relationships/customXml" Target="../ink/ink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3EZ3A8mHh0wcu2J1l5yHfkIsT-oVagf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zure-sql/database/features-comparison" TargetMode="Externa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dbanuggets.com/2021/10/30/azure-journey-resources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Series/Azure-SQL-for-Beginners/Introduction-to-Azure-SQL-for-beginners-1-of-61" TargetMode="External"/><Relationship Id="rId7" Type="http://schemas.openxmlformats.org/officeDocument/2006/relationships/hyperlink" Target="https://www.microsoft.com/en-us/trainingdays" TargetMode="External"/><Relationship Id="rId2" Type="http://schemas.openxmlformats.org/officeDocument/2006/relationships/hyperlink" Target="https://docs.microsoft.com/en-us/learn/paths/azure-sql-fundamental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Nsev6sULZ_Zp06VL7uktuA" TargetMode="External"/><Relationship Id="rId5" Type="http://schemas.openxmlformats.org/officeDocument/2006/relationships/hyperlink" Target="https://microsoft.github.io/sqlworkshops/" TargetMode="External"/><Relationship Id="rId4" Type="http://schemas.openxmlformats.org/officeDocument/2006/relationships/hyperlink" Target="https://www.youtube.com/watch?v=wcRb5RHriUc&amp;ab_channel=MicrosoftDeveloper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modules/azure-sql-secure-data/" TargetMode="External"/><Relationship Id="rId2" Type="http://schemas.openxmlformats.org/officeDocument/2006/relationships/hyperlink" Target="https://docs.microsoft.com/en-us/learn/paths/azure-sql-fundamentals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banugget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jpeg"/><Relationship Id="rId5" Type="http://schemas.openxmlformats.org/officeDocument/2006/relationships/hyperlink" Target="https://dbanuggets.com/" TargetMode="External"/><Relationship Id="rId4" Type="http://schemas.openxmlformats.org/officeDocument/2006/relationships/hyperlink" Target="https://www.linkedin.com/in/deepthigoguri/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Yellow Toy Van on the Beach">
            <a:extLst>
              <a:ext uri="{FF2B5EF4-FFF2-40B4-BE49-F238E27FC236}">
                <a16:creationId xmlns:a16="http://schemas.microsoft.com/office/drawing/2014/main" id="{F853A945-1079-460D-B54D-7E34BD0D8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" t="9091" r="10320"/>
          <a:stretch/>
        </p:blipFill>
        <p:spPr bwMode="auto">
          <a:xfrm>
            <a:off x="3522466" y="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C55687-ECDE-4E22-AA7A-DBA552156E4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4817" y="673214"/>
            <a:ext cx="3438906" cy="3207258"/>
          </a:xfrm>
          <a:prstGeom prst="rect">
            <a:avLst/>
          </a:prstGeom>
        </p:spPr>
        <p:txBody>
          <a:bodyPr rtlCol="0" anchor="t">
            <a:noAutofit/>
          </a:bodyPr>
          <a:lstStyle/>
          <a:p>
            <a:pPr marL="0" indent="0">
              <a:buNone/>
            </a:pPr>
            <a:r>
              <a:rPr lang="en-US" sz="4000" b="1" i="0" dirty="0">
                <a:effectLst/>
                <a:latin typeface="Graphik Meetup"/>
              </a:rPr>
              <a:t>Azure SQL Fundamentals 101</a:t>
            </a:r>
          </a:p>
          <a:p>
            <a:pPr marL="0" indent="0">
              <a:buNone/>
            </a:pPr>
            <a:endParaRPr lang="en-US" sz="4000" b="1" dirty="0"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sz="4000" b="1" dirty="0"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sz="4000" b="1" dirty="0"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sz="4000" b="1" dirty="0"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sz="3200" b="1" dirty="0"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3200" b="1" dirty="0">
                <a:latin typeface="Roboto" panose="02000000000000000000" pitchFamily="2" charset="0"/>
              </a:rPr>
              <a:t>Deepthi </a:t>
            </a:r>
            <a:r>
              <a:rPr lang="en-US" sz="3200" b="1" dirty="0" err="1">
                <a:latin typeface="Roboto" panose="02000000000000000000" pitchFamily="2" charset="0"/>
              </a:rPr>
              <a:t>Goguri</a:t>
            </a:r>
            <a:r>
              <a:rPr lang="en-US" sz="3200" b="1" i="0" dirty="0">
                <a:effectLst/>
                <a:latin typeface="Roboto" panose="02000000000000000000" pitchFamily="2" charset="0"/>
              </a:rPr>
              <a:t> </a:t>
            </a: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CB355E-06E4-469F-A414-37439C43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1600" dirty="0"/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256820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B9734-8096-46DE-B087-25DDB33486EA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2"/>
                </a:solidFill>
                <a:latin typeface="Tw Cen MT" panose="020B0602020104020603" pitchFamily="34" charset="0"/>
              </a:rPr>
              <a:t>Uses of Azure SQL</a:t>
            </a:r>
            <a:endParaRPr lang="en-US" sz="6000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FA4E1-DC56-4A57-9FC2-2C4E93A397AC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en-US" sz="3600" dirty="0"/>
              <a:t>Build applications quickly</a:t>
            </a:r>
          </a:p>
          <a:p>
            <a:r>
              <a:rPr lang="en-US" sz="3600" dirty="0"/>
              <a:t>Reduce the costs</a:t>
            </a:r>
          </a:p>
          <a:p>
            <a:r>
              <a:rPr lang="en-US" sz="3600" dirty="0"/>
              <a:t>No need of physical hardware</a:t>
            </a:r>
          </a:p>
          <a:p>
            <a:r>
              <a:rPr lang="en-US" sz="3600" dirty="0"/>
              <a:t>No patching</a:t>
            </a:r>
          </a:p>
          <a:p>
            <a:r>
              <a:rPr lang="en-US" sz="3600" dirty="0"/>
              <a:t>Built in High availability</a:t>
            </a:r>
          </a:p>
          <a:p>
            <a:r>
              <a:rPr lang="en-US" sz="3600" dirty="0"/>
              <a:t>Performance, scalability, security</a:t>
            </a:r>
          </a:p>
          <a:p>
            <a:endParaRPr lang="en-US" sz="3600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1BDB5113-7FE0-4636-A8B4-DD2514D5E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2993" y="617696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600" dirty="0"/>
              <a:t>dbanuggets</a:t>
            </a:r>
            <a:endParaRPr lang="en-US" sz="1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5374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91A17-806C-464D-800F-F7279334F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 dirty="0"/>
              <a:t>@dbanuggets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0DF23D-36E2-4D95-BFD8-C92AD51DCA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6415" y="873246"/>
            <a:ext cx="10515600" cy="285273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accent2"/>
                </a:solidFill>
                <a:latin typeface="Tw Cen MT" panose="020B0602020104020603" pitchFamily="34" charset="0"/>
              </a:rPr>
              <a:t>Is your data secure?</a:t>
            </a:r>
          </a:p>
        </p:txBody>
      </p:sp>
    </p:spTree>
    <p:extLst>
      <p:ext uri="{BB962C8B-B14F-4D97-AF65-F5344CB8AC3E}">
        <p14:creationId xmlns:p14="http://schemas.microsoft.com/office/powerpoint/2010/main" val="51963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328612" y="185692"/>
            <a:ext cx="121920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2"/>
                </a:solidFill>
                <a:latin typeface="Tw Cen MT" panose="020B0602020104020603" pitchFamily="34" charset="0"/>
              </a:rPr>
              <a:t>Is your data secure?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87" y="6409841"/>
            <a:ext cx="4114800" cy="365125"/>
          </a:xfrm>
        </p:spPr>
        <p:txBody>
          <a:bodyPr/>
          <a:lstStyle/>
          <a:p>
            <a:r>
              <a:rPr lang="de-DE" sz="1600" b="1" dirty="0"/>
              <a:t>@dbanuggets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F28800-4A01-4909-A5A0-CECA8CD63E5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Firewall rules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A965E-3720-4812-8967-978E0785E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671" y="1592747"/>
            <a:ext cx="7040233" cy="386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0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9CCFA6-D7A9-4F82-9685-38EAB64D4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 dirty="0"/>
              <a:t>@dbanuggets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D89F1-A88B-497F-BD92-204C5B149EE8}"/>
              </a:ext>
            </a:extLst>
          </p:cNvPr>
          <p:cNvSpPr txBox="1"/>
          <p:nvPr/>
        </p:nvSpPr>
        <p:spPr>
          <a:xfrm>
            <a:off x="956429" y="1629783"/>
            <a:ext cx="60953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Private endpoints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3EF4B-438A-49B7-9AF3-313B7327E597}"/>
              </a:ext>
            </a:extLst>
          </p:cNvPr>
          <p:cNvSpPr txBox="1"/>
          <p:nvPr/>
        </p:nvSpPr>
        <p:spPr>
          <a:xfrm>
            <a:off x="389543" y="136525"/>
            <a:ext cx="121920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2"/>
                </a:solidFill>
                <a:latin typeface="Tw Cen MT" panose="020B0602020104020603" pitchFamily="34" charset="0"/>
              </a:rPr>
              <a:t>Is your data secure?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89924-76BF-42CE-9F40-C01481363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12" y="1707018"/>
            <a:ext cx="6167120" cy="437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17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185737" y="379398"/>
            <a:ext cx="121920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2"/>
                </a:solidFill>
                <a:latin typeface="Tw Cen MT" panose="020B0602020104020603" pitchFamily="34" charset="0"/>
              </a:rPr>
              <a:t>How can we deploy 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63146-C937-4C9C-9BE2-D16C72F55C18}"/>
              </a:ext>
            </a:extLst>
          </p:cNvPr>
          <p:cNvSpPr txBox="1"/>
          <p:nvPr/>
        </p:nvSpPr>
        <p:spPr>
          <a:xfrm>
            <a:off x="430547" y="1595074"/>
            <a:ext cx="9492538" cy="39703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3600" dirty="0"/>
              <a:t>You can deploy All 3 using the following: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/>
              <a:t>From the Azure Portal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/>
              <a:t>Azure CLI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22222"/>
                </a:solidFill>
                <a:effectLst/>
              </a:rPr>
              <a:t>ARM Templates</a:t>
            </a:r>
            <a:endParaRPr lang="en-GB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/>
              <a:t>Infrastructure as code (</a:t>
            </a:r>
            <a:r>
              <a:rPr lang="en-GB" sz="3600" dirty="0" err="1"/>
              <a:t>Powershell</a:t>
            </a:r>
            <a:r>
              <a:rPr lang="en-GB" sz="3600" dirty="0"/>
              <a:t>, </a:t>
            </a:r>
            <a:r>
              <a:rPr lang="en-GB" sz="3600" dirty="0" err="1"/>
              <a:t>Pulumi</a:t>
            </a:r>
            <a:r>
              <a:rPr lang="en-GB" sz="3600" dirty="0"/>
              <a:t>, Terraform or Bicep)</a:t>
            </a:r>
          </a:p>
          <a:p>
            <a:endParaRPr lang="en-US" sz="3600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AAE5B22A-64DF-401D-A184-E219CF5E9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88" y="6044716"/>
            <a:ext cx="4114800" cy="365125"/>
          </a:xfrm>
        </p:spPr>
        <p:txBody>
          <a:bodyPr/>
          <a:lstStyle/>
          <a:p>
            <a:r>
              <a:rPr lang="de-DE" sz="1600" b="1" dirty="0"/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188134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reen and Teal Bus">
            <a:extLst>
              <a:ext uri="{FF2B5EF4-FFF2-40B4-BE49-F238E27FC236}">
                <a16:creationId xmlns:a16="http://schemas.microsoft.com/office/drawing/2014/main" id="{2327C43A-C829-46AB-91FF-8DA639213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936" y="577780"/>
            <a:ext cx="7898006" cy="526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7FB5F0-0D0F-4030-AF5C-CD639084DDA3}"/>
              </a:ext>
            </a:extLst>
          </p:cNvPr>
          <p:cNvSpPr txBox="1"/>
          <p:nvPr/>
        </p:nvSpPr>
        <p:spPr>
          <a:xfrm>
            <a:off x="668216" y="2702616"/>
            <a:ext cx="2808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</a:rPr>
              <a:t>Cost?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52901F7D-BC8E-4D31-B389-78A98ACCBA73}"/>
              </a:ext>
            </a:extLst>
          </p:cNvPr>
          <p:cNvSpPr txBox="1">
            <a:spLocks/>
          </p:cNvSpPr>
          <p:nvPr/>
        </p:nvSpPr>
        <p:spPr>
          <a:xfrm>
            <a:off x="3987254" y="632104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dirty="0"/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3243189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0" y="-111140"/>
            <a:ext cx="121920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2"/>
                </a:solidFill>
                <a:latin typeface="Tw Cen MT" panose="020B0602020104020603" pitchFamily="34" charset="0"/>
              </a:rPr>
              <a:t>How much does it cost?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FF69B4-580F-4DF0-B421-DEEB8BAC7008}"/>
              </a:ext>
            </a:extLst>
          </p:cNvPr>
          <p:cNvSpPr txBox="1">
            <a:spLocks/>
          </p:cNvSpPr>
          <p:nvPr/>
        </p:nvSpPr>
        <p:spPr>
          <a:xfrm>
            <a:off x="517036" y="1453754"/>
            <a:ext cx="10472166" cy="3553581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Purchasing models</a:t>
            </a:r>
          </a:p>
          <a:p>
            <a:pPr lvl="1"/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DTU (bundle of compute, storage and I/O)</a:t>
            </a:r>
          </a:p>
          <a:p>
            <a:pPr lvl="2"/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Basic, standard and premium</a:t>
            </a:r>
          </a:p>
          <a:p>
            <a:pPr lvl="1"/>
            <a:r>
              <a:rPr lang="en-US" sz="3200" dirty="0" err="1">
                <a:solidFill>
                  <a:srgbClr val="171717"/>
                </a:solidFill>
                <a:latin typeface="Segoe UI" panose="020B0502040204020203" pitchFamily="34" charset="0"/>
              </a:rPr>
              <a:t>vCore</a:t>
            </a:r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 (choose compute and storage separately)</a:t>
            </a:r>
          </a:p>
          <a:p>
            <a:pPr lvl="2"/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General purpose, hyperscale and business critical</a:t>
            </a:r>
          </a:p>
          <a:p>
            <a:pPr lvl="2"/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Azure hybrid benefit</a:t>
            </a:r>
          </a:p>
          <a:p>
            <a:pPr lvl="2"/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Reserved capacity</a:t>
            </a:r>
          </a:p>
          <a:p>
            <a:pPr lvl="2"/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SQL managed instance only option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Source: </a:t>
            </a:r>
            <a:r>
              <a:rPr lang="en-US" sz="1800" i="1" dirty="0">
                <a:hlinkClick r:id="rId3"/>
              </a:rPr>
              <a:t>https://docs.microsoft.com/en-us/azure/azure-sql/database/migrate-dtu-to-vcore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E4EBF7-8377-4219-BEEC-B218FE02F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6915" y="6305973"/>
            <a:ext cx="4114800" cy="365125"/>
          </a:xfrm>
        </p:spPr>
        <p:txBody>
          <a:bodyPr/>
          <a:lstStyle/>
          <a:p>
            <a:r>
              <a:rPr lang="de-DE" sz="1600" b="1" dirty="0"/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4205314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305AE-94F1-4ED1-A553-CC2F1FCD46F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DTU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A4B7C0-7392-4F6A-9454-6779FF609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78950"/>
            <a:ext cx="10515600" cy="401550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FCD334-F0CC-4D0C-BBC5-DFA2E7C4778B}"/>
              </a:ext>
            </a:extLst>
          </p:cNvPr>
          <p:cNvSpPr txBox="1"/>
          <p:nvPr/>
        </p:nvSpPr>
        <p:spPr>
          <a:xfrm>
            <a:off x="1515979" y="6211669"/>
            <a:ext cx="9160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https://docs.microsoft.com/en-us/azure/azure-sql/database/service-tiers-dtu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250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431C2-B220-4B5F-A7EA-60723E8DE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269981"/>
            <a:ext cx="9177338" cy="355375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2D8DD-3AC4-49AC-9CEF-4681FC391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96" y="4776787"/>
            <a:ext cx="9289542" cy="202406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98B1D35-2316-4B7F-B14D-7A5307ED1B14}"/>
              </a:ext>
            </a:extLst>
          </p:cNvPr>
          <p:cNvSpPr txBox="1">
            <a:spLocks/>
          </p:cNvSpPr>
          <p:nvPr/>
        </p:nvSpPr>
        <p:spPr>
          <a:xfrm>
            <a:off x="740923" y="136525"/>
            <a:ext cx="10515600" cy="132556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 err="1">
                <a:solidFill>
                  <a:srgbClr val="FF5969"/>
                </a:solidFill>
                <a:latin typeface="Tw Cen MT" panose="020B0602020104020603" pitchFamily="34" charset="0"/>
              </a:rPr>
              <a:t>vCore</a:t>
            </a:r>
            <a:endParaRPr lang="en-US" sz="8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5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7C6BD1-2F15-4AC0-9ACB-E08418B9D906}"/>
              </a:ext>
            </a:extLst>
          </p:cNvPr>
          <p:cNvSpPr txBox="1"/>
          <p:nvPr/>
        </p:nvSpPr>
        <p:spPr>
          <a:xfrm>
            <a:off x="451177" y="242127"/>
            <a:ext cx="10515600" cy="11336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6000" b="1" dirty="0">
                <a:solidFill>
                  <a:schemeClr val="accent2"/>
                </a:solidFill>
                <a:latin typeface="Tw Cen MT" panose="020B0602020104020603" pitchFamily="34" charset="0"/>
              </a:rPr>
              <a:t>Service tiers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BB09EE-F753-4126-8A58-461A36C935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60793"/>
              </p:ext>
            </p:extLst>
          </p:nvPr>
        </p:nvGraphicFramePr>
        <p:xfrm>
          <a:off x="538868" y="137582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7747435-C353-447E-8529-F341D26E9254}"/>
              </a:ext>
            </a:extLst>
          </p:cNvPr>
          <p:cNvSpPr txBox="1"/>
          <p:nvPr/>
        </p:nvSpPr>
        <p:spPr>
          <a:xfrm>
            <a:off x="538868" y="5876261"/>
            <a:ext cx="109873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i="1" dirty="0">
                <a:hlinkClick r:id="rId8"/>
              </a:rPr>
              <a:t>https://docs.microsoft.com/en-us/azure/azure-sql/database/service-tiers-general-purpose-business-critical</a:t>
            </a:r>
            <a:endParaRPr lang="en-US" sz="1600" i="1" dirty="0"/>
          </a:p>
          <a:p>
            <a:endParaRPr lang="en-US" sz="1600" i="1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4FF2D206-B0E5-4A20-8E15-44B5BADF6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129" y="6386359"/>
            <a:ext cx="4114800" cy="365125"/>
          </a:xfrm>
        </p:spPr>
        <p:txBody>
          <a:bodyPr/>
          <a:lstStyle/>
          <a:p>
            <a:r>
              <a:rPr lang="de-DE" sz="1600" b="1" dirty="0"/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365272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31597-4B64-45CB-AC6F-FBDA5A2BD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 dirty="0"/>
              <a:t>@dbanuggets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66339A-0506-4315-BF69-2B0A0258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1" y="451274"/>
            <a:ext cx="6137623" cy="711882"/>
          </a:xfrm>
        </p:spPr>
        <p:txBody>
          <a:bodyPr wrap="square" anchor="t"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IBM Plex Sans" panose="020B0503050203000203" pitchFamily="34" charset="0"/>
              </a:rPr>
              <a:t>Deepthi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A5796E0-8466-40F2-9E3E-3B89DC492622}"/>
              </a:ext>
            </a:extLst>
          </p:cNvPr>
          <p:cNvSpPr txBox="1">
            <a:spLocks/>
          </p:cNvSpPr>
          <p:nvPr/>
        </p:nvSpPr>
        <p:spPr>
          <a:xfrm>
            <a:off x="424541" y="1168024"/>
            <a:ext cx="6137624" cy="7118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 err="1">
                <a:latin typeface="IBM Plex Sans" panose="020B0503050203000203" pitchFamily="34" charset="0"/>
              </a:rPr>
              <a:t>Goguri</a:t>
            </a:r>
            <a:endParaRPr lang="en-US" sz="4000" b="1" dirty="0">
              <a:latin typeface="IBM Plex Sans" panose="020B0503050203000203" pitchFamily="34" charset="0"/>
            </a:endParaRPr>
          </a:p>
        </p:txBody>
      </p:sp>
      <p:pic>
        <p:nvPicPr>
          <p:cNvPr id="7" name="Picture Placeholder 1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3DE7FBB-1A51-4EE2-95A5-CBD92297E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556"/>
          <a:stretch>
            <a:fillRect/>
          </a:stretch>
        </p:blipFill>
        <p:spPr>
          <a:xfrm rot="21095872">
            <a:off x="6786649" y="270005"/>
            <a:ext cx="1971836" cy="1971836"/>
          </a:xfrm>
          <a:prstGeom prst="ellipse">
            <a:avLst/>
          </a:prstGeom>
        </p:spPr>
      </p:pic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C1061A5E-FC9A-407C-962B-17838761FEC9}"/>
              </a:ext>
            </a:extLst>
          </p:cNvPr>
          <p:cNvSpPr txBox="1">
            <a:spLocks/>
          </p:cNvSpPr>
          <p:nvPr/>
        </p:nvSpPr>
        <p:spPr>
          <a:xfrm>
            <a:off x="463819" y="2097460"/>
            <a:ext cx="6035251" cy="40481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She/Her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63AE96-203F-45B8-8E35-0AD6B582599B}"/>
              </a:ext>
            </a:extLst>
          </p:cNvPr>
          <p:cNvSpPr txBox="1">
            <a:spLocks/>
          </p:cNvSpPr>
          <p:nvPr/>
        </p:nvSpPr>
        <p:spPr>
          <a:xfrm>
            <a:off x="6928527" y="2637213"/>
            <a:ext cx="5065019" cy="340071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Masters in Computer Technology</a:t>
            </a:r>
          </a:p>
          <a:p>
            <a:r>
              <a:rPr lang="en-US" dirty="0"/>
              <a:t>MCT/MCSE</a:t>
            </a:r>
          </a:p>
          <a:p>
            <a:r>
              <a:rPr lang="en-US" dirty="0"/>
              <a:t>Organizer for DEI user group and </a:t>
            </a:r>
            <a:r>
              <a:rPr lang="en-US" dirty="0">
                <a:latin typeface="IBM Plex Sans" panose="020B0503050203000203" pitchFamily="34" charset="0"/>
              </a:rPr>
              <a:t>AI South Florida user group</a:t>
            </a:r>
          </a:p>
          <a:p>
            <a:r>
              <a:rPr lang="en-US" dirty="0"/>
              <a:t>WIT Volunteer</a:t>
            </a:r>
          </a:p>
          <a:p>
            <a:r>
              <a:rPr lang="en-US" dirty="0"/>
              <a:t>Love Arts and Crafts</a:t>
            </a:r>
            <a:br>
              <a:rPr lang="en-US" dirty="0"/>
            </a:br>
            <a:endParaRPr lang="en-US" dirty="0"/>
          </a:p>
        </p:txBody>
      </p:sp>
      <p:pic>
        <p:nvPicPr>
          <p:cNvPr id="5122" name="Picture 2" descr="Twitter - Free social media icons">
            <a:extLst>
              <a:ext uri="{FF2B5EF4-FFF2-40B4-BE49-F238E27FC236}">
                <a16:creationId xmlns:a16="http://schemas.microsoft.com/office/drawing/2014/main" id="{98D0B9C6-0C5F-4458-890B-D73276296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3" y="3429000"/>
            <a:ext cx="538598" cy="53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inkedin Icon Square transparent PNG - StickPNG">
            <a:extLst>
              <a:ext uri="{FF2B5EF4-FFF2-40B4-BE49-F238E27FC236}">
                <a16:creationId xmlns:a16="http://schemas.microsoft.com/office/drawing/2014/main" id="{F5155E67-A043-4C55-B937-1E9A8406C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3" y="4214446"/>
            <a:ext cx="538598" cy="53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Wordpress - Free social media icons">
            <a:extLst>
              <a:ext uri="{FF2B5EF4-FFF2-40B4-BE49-F238E27FC236}">
                <a16:creationId xmlns:a16="http://schemas.microsoft.com/office/drawing/2014/main" id="{9DA1ED05-E3FD-4B59-8495-FFB713542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8" y="4970846"/>
            <a:ext cx="538598" cy="53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837FD65-B8FA-4B8D-9796-6B3BB10A7174}"/>
              </a:ext>
            </a:extLst>
          </p:cNvPr>
          <p:cNvSpPr txBox="1">
            <a:spLocks/>
          </p:cNvSpPr>
          <p:nvPr/>
        </p:nvSpPr>
        <p:spPr>
          <a:xfrm>
            <a:off x="808892" y="3483803"/>
            <a:ext cx="2372348" cy="4048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@dbanuggets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90F2F02-B4EA-450B-AD66-50839CCFA2A7}"/>
              </a:ext>
            </a:extLst>
          </p:cNvPr>
          <p:cNvSpPr txBox="1">
            <a:spLocks/>
          </p:cNvSpPr>
          <p:nvPr/>
        </p:nvSpPr>
        <p:spPr>
          <a:xfrm>
            <a:off x="941036" y="4431521"/>
            <a:ext cx="7290115" cy="55320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hlinkClick r:id="rId6"/>
              </a:rPr>
              <a:t>https://www.linkedin.com/in/deepthigoguri/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3C145B28-B075-4B7E-A793-A2808A30A7AD}"/>
              </a:ext>
            </a:extLst>
          </p:cNvPr>
          <p:cNvSpPr txBox="1">
            <a:spLocks/>
          </p:cNvSpPr>
          <p:nvPr/>
        </p:nvSpPr>
        <p:spPr>
          <a:xfrm>
            <a:off x="960786" y="5166291"/>
            <a:ext cx="5601378" cy="553208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>
                <a:hlinkClick r:id="rId7"/>
              </a:rPr>
              <a:t>https://dbanuggets.com/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9924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5B3769-1B7A-4CB7-BA3B-BFD04CE5C225}"/>
              </a:ext>
            </a:extLst>
          </p:cNvPr>
          <p:cNvSpPr txBox="1"/>
          <p:nvPr/>
        </p:nvSpPr>
        <p:spPr>
          <a:xfrm>
            <a:off x="466010" y="373326"/>
            <a:ext cx="9440332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6000" b="1" dirty="0">
                <a:solidFill>
                  <a:schemeClr val="accent2"/>
                </a:solidFill>
                <a:latin typeface="Tw Cen MT" panose="020B0602020104020603" pitchFamily="34" charset="0"/>
              </a:rPr>
              <a:t>Compute tiers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CE394F6-E2A0-4DDC-8D28-C33BD60E75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5392438"/>
              </p:ext>
            </p:extLst>
          </p:nvPr>
        </p:nvGraphicFramePr>
        <p:xfrm>
          <a:off x="466010" y="1590974"/>
          <a:ext cx="11376085" cy="4443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C03C4D2-849D-4D1C-9E8C-05BC297E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9426" y="6356215"/>
            <a:ext cx="4114800" cy="365125"/>
          </a:xfrm>
        </p:spPr>
        <p:txBody>
          <a:bodyPr/>
          <a:lstStyle/>
          <a:p>
            <a:r>
              <a:rPr lang="de-DE" sz="1600" b="1" dirty="0"/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3362141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002E7D-A3BB-49DD-86BA-608FE094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EF672-AC46-4F5D-9477-FC1DCA245B28}"/>
              </a:ext>
            </a:extLst>
          </p:cNvPr>
          <p:cNvSpPr txBox="1"/>
          <p:nvPr/>
        </p:nvSpPr>
        <p:spPr>
          <a:xfrm>
            <a:off x="1304968" y="1921393"/>
            <a:ext cx="60953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3600" dirty="0">
                <a:solidFill>
                  <a:srgbClr val="171717"/>
                </a:solidFill>
                <a:latin typeface="Segoe UI" panose="020B0502040204020203" pitchFamily="34" charset="0"/>
              </a:rPr>
              <a:t>2 compute tiers</a:t>
            </a:r>
          </a:p>
          <a:p>
            <a:pPr lvl="3"/>
            <a:r>
              <a:rPr lang="en-US" sz="360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Provisioned</a:t>
            </a:r>
          </a:p>
          <a:p>
            <a:pPr lvl="3"/>
            <a:r>
              <a:rPr lang="en-US" sz="360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175755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1A6A2-6C81-4A1A-8131-953181CD874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2"/>
                </a:solidFill>
                <a:latin typeface="Tw Cen MT" panose="020B0602020104020603" pitchFamily="34" charset="0"/>
              </a:rPr>
              <a:t>Points to 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5C299-118B-445B-BE4C-1D0ED0709E2E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reflection blurRad="6350" stA="50000" endA="300" endPos="90000" dir="5400000" sy="-100000" algn="bl" rotWithShape="0"/>
          </a:effectLst>
        </p:spPr>
        <p:txBody>
          <a:bodyPr/>
          <a:lstStyle/>
          <a:p>
            <a:r>
              <a:rPr lang="en-US" dirty="0"/>
              <a:t>“USE </a:t>
            </a:r>
            <a:r>
              <a:rPr lang="en-US" dirty="0" err="1"/>
              <a:t>Databasename</a:t>
            </a:r>
            <a:r>
              <a:rPr lang="en-US" dirty="0"/>
              <a:t>” doesn’t work in Azure SQL Database</a:t>
            </a:r>
          </a:p>
          <a:p>
            <a:r>
              <a:rPr lang="en-US" dirty="0"/>
              <a:t>Once you choose hyperscale service tier, you cannot change it back to general/business critical</a:t>
            </a:r>
          </a:p>
          <a:p>
            <a:r>
              <a:rPr lang="en-US" dirty="0"/>
              <a:t>We don’t mention the max data size in hyperscale. That’s automatically managed by Microsoft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71564EF2-2FED-42B0-89CC-F139D6F1E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8995" y="6220562"/>
            <a:ext cx="4114800" cy="365125"/>
          </a:xfrm>
        </p:spPr>
        <p:txBody>
          <a:bodyPr/>
          <a:lstStyle/>
          <a:p>
            <a:r>
              <a:rPr lang="de-DE" sz="1600" b="1" dirty="0"/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3636683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4E5D-9EF4-48D2-BA03-1D22C3C78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3999"/>
            <a:ext cx="10515600" cy="1325563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2"/>
                </a:solidFill>
                <a:latin typeface="Tw Cen MT" panose="020B0602020104020603" pitchFamily="34" charset="0"/>
              </a:rPr>
              <a:t>How to create Azure SQL Database?</a:t>
            </a:r>
            <a:endParaRPr lang="en-US" sz="8800" dirty="0">
              <a:solidFill>
                <a:schemeClr val="accent2"/>
              </a:solidFill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4A4C9F9A-C11D-44F2-B76E-775146B4F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88" y="6044716"/>
            <a:ext cx="4114800" cy="365125"/>
          </a:xfrm>
        </p:spPr>
        <p:txBody>
          <a:bodyPr/>
          <a:lstStyle/>
          <a:p>
            <a:r>
              <a:rPr lang="de-DE" sz="1600" b="1" dirty="0"/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252549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526A59-8FA0-4836-9C53-C5C5B3A6F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F85E47-1799-4C8C-BC26-7C7694BF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099481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E8D43C9-DF7D-48C0-9093-C9B312A24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CA4F1A-B0DA-49E4-987D-449F72B4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413838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770DA96-FEB3-4D18-A4E1-5F5CAC490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882B99-693B-4AA2-93DD-7557BDD52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055610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2F1E86-4168-40D8-A741-4FDF1D059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97" y="6229236"/>
            <a:ext cx="4114800" cy="365125"/>
          </a:xfrm>
        </p:spPr>
        <p:txBody>
          <a:bodyPr/>
          <a:lstStyle/>
          <a:p>
            <a:r>
              <a:rPr lang="de-DE" dirty="0"/>
              <a:t>@dbanuggets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FA1B09-2FD4-49C6-9080-4145228E9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274"/>
            <a:ext cx="12192000" cy="548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88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6958E7C-701D-4C33-9F65-893CBAAD3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619A19-1D85-4085-AB38-8A4E899B0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370727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255FC1-D4CD-4B35-939B-D004BE8CF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20212E-C581-4B09-9843-FE71A49F7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11656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73894"/>
            <a:ext cx="4114800" cy="365125"/>
          </a:xfrm>
        </p:spPr>
        <p:txBody>
          <a:bodyPr/>
          <a:lstStyle/>
          <a:p>
            <a:r>
              <a:rPr lang="de-DE" sz="1600" b="1" dirty="0"/>
              <a:t>@dbanuggets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095390-FFEB-4913-AD1F-E91DF62C8F97}"/>
              </a:ext>
            </a:extLst>
          </p:cNvPr>
          <p:cNvSpPr txBox="1"/>
          <p:nvPr/>
        </p:nvSpPr>
        <p:spPr>
          <a:xfrm>
            <a:off x="5610658" y="988751"/>
            <a:ext cx="6418440" cy="49302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Deployment options</a:t>
            </a:r>
            <a:br>
              <a:rPr lang="en-US" sz="2800" b="1" dirty="0"/>
            </a:br>
            <a:endParaRPr lang="en-US" sz="2800" b="1" dirty="0"/>
          </a:p>
          <a:p>
            <a:r>
              <a:rPr lang="en-GB" sz="2800" b="1" dirty="0"/>
              <a:t>Service tiers</a:t>
            </a:r>
            <a:br>
              <a:rPr lang="en-US" sz="2800" b="1" dirty="0"/>
            </a:br>
            <a:endParaRPr lang="en-US" sz="28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Demo</a:t>
            </a:r>
            <a:br>
              <a:rPr lang="en-US" sz="2800" b="1" dirty="0"/>
            </a:br>
            <a:endParaRPr lang="en-US" sz="28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Takeaway’s</a:t>
            </a:r>
            <a:br>
              <a:rPr lang="en-US" sz="2800" b="1" dirty="0"/>
            </a:br>
            <a:endParaRPr lang="en-US" sz="2800" b="1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Next Steps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6DB7BB-0DA3-42AA-AF4E-AB9318777158}"/>
              </a:ext>
            </a:extLst>
          </p:cNvPr>
          <p:cNvSpPr txBox="1"/>
          <p:nvPr/>
        </p:nvSpPr>
        <p:spPr>
          <a:xfrm>
            <a:off x="680674" y="959776"/>
            <a:ext cx="3036820" cy="13405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accent2"/>
                </a:solidFill>
                <a:latin typeface="Tw Cen MT" panose="020B0602020104020603" pitchFamily="34" charset="0"/>
              </a:rPr>
              <a:t>Agenda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511567-EE6F-4969-B7BB-BF80BE618049}"/>
              </a:ext>
            </a:extLst>
          </p:cNvPr>
          <p:cNvSpPr/>
          <p:nvPr/>
        </p:nvSpPr>
        <p:spPr>
          <a:xfrm>
            <a:off x="5017321" y="2415142"/>
            <a:ext cx="451824" cy="451824"/>
          </a:xfrm>
          <a:prstGeom prst="ellips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D0FF604-EB41-447C-8C94-92203208AC74}"/>
              </a:ext>
            </a:extLst>
          </p:cNvPr>
          <p:cNvSpPr/>
          <p:nvPr/>
        </p:nvSpPr>
        <p:spPr>
          <a:xfrm>
            <a:off x="5021966" y="3257938"/>
            <a:ext cx="451824" cy="451824"/>
          </a:xfrm>
          <a:prstGeom prst="ellips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CA1D50B-27E3-487A-9E87-C83906A6F7E5}"/>
              </a:ext>
            </a:extLst>
          </p:cNvPr>
          <p:cNvSpPr/>
          <p:nvPr/>
        </p:nvSpPr>
        <p:spPr>
          <a:xfrm>
            <a:off x="5008675" y="4075655"/>
            <a:ext cx="451824" cy="451824"/>
          </a:xfrm>
          <a:prstGeom prst="ellipse">
            <a:avLst/>
          </a:prstGeom>
          <a:solidFill>
            <a:srgbClr val="5D737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196707C-3EAE-49E1-9FC8-CFC32C12D94A}"/>
              </a:ext>
            </a:extLst>
          </p:cNvPr>
          <p:cNvSpPr/>
          <p:nvPr/>
        </p:nvSpPr>
        <p:spPr>
          <a:xfrm>
            <a:off x="5047710" y="4918451"/>
            <a:ext cx="451824" cy="451824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69FE2C-F5FB-4F9D-8806-66EE209E0FEC}"/>
              </a:ext>
            </a:extLst>
          </p:cNvPr>
          <p:cNvCxnSpPr>
            <a:cxnSpLocks/>
          </p:cNvCxnSpPr>
          <p:nvPr/>
        </p:nvCxnSpPr>
        <p:spPr>
          <a:xfrm>
            <a:off x="4699115" y="1570472"/>
            <a:ext cx="41003" cy="379980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0DFEACB-A9F6-4C79-B52B-F96F9190DA8B}"/>
              </a:ext>
            </a:extLst>
          </p:cNvPr>
          <p:cNvSpPr/>
          <p:nvPr/>
        </p:nvSpPr>
        <p:spPr>
          <a:xfrm>
            <a:off x="4977190" y="1566068"/>
            <a:ext cx="451824" cy="451824"/>
          </a:xfrm>
          <a:prstGeom prst="ellips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picture containing yellow&#10;&#10;Description automatically generated">
            <a:extLst>
              <a:ext uri="{FF2B5EF4-FFF2-40B4-BE49-F238E27FC236}">
                <a16:creationId xmlns:a16="http://schemas.microsoft.com/office/drawing/2014/main" id="{C75130BA-2DCA-4929-B3A4-EF0A7A982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26" y="2193702"/>
            <a:ext cx="4461289" cy="309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10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B5365B-7996-4AE5-B27B-6D6899B94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42FB86-1ADE-440E-B70D-32D8A434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367208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18535C3-766F-41E2-B087-4B548D182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8866B4-A156-4F2C-A633-D847B802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7275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A6796AE-63D8-4901-92A5-1815A50A9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B56D74-E740-46ED-B2BF-DAFA8D961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66468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824C83-6C81-4321-AF2A-A947FA57D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E26956-86E9-415B-A920-9EDCCAEC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57558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FBF2DC-9699-48E6-86D9-772FBCEA6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326E7E-8BEB-4E1D-84D0-E3AC1DD09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7" y="0"/>
            <a:ext cx="11900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3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545F3B-B3B0-4014-81E4-6E4DC27BA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0086A-DCF3-4893-AF30-D0D7C51EB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289705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681D4C-7E2C-4F8F-802E-F4F56BF94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793F43-5E05-43E2-B99E-F43DC32A8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95427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82B85A-CF0F-4F76-B4F5-1A8092D5A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386262-6186-4FB4-8337-BD9358633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41712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E51AB4-9160-4DF4-9FFE-FAA19B50B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07D34C-CFEC-4382-83F0-BBB42FE70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720546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F93B16-6A83-4E05-9F6B-13785D31C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3F16C5-748B-42D4-8741-9A815145C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028223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87FF6-0F42-4A26-A7E8-70734ECE2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36" y="841437"/>
            <a:ext cx="3438144" cy="1239012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Tw Cen MT" panose="020B0602020104020603" pitchFamily="34" charset="0"/>
              </a:rPr>
              <a:t>Why I started learning Azure?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89489-C06E-4349-90BD-63E9BC5B8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73601"/>
            <a:ext cx="3438906" cy="3207258"/>
          </a:xfrm>
        </p:spPr>
        <p:txBody>
          <a:bodyPr anchor="t">
            <a:noAutofit/>
          </a:bodyPr>
          <a:lstStyle/>
          <a:p>
            <a:r>
              <a:rPr lang="en-US" sz="2400" dirty="0"/>
              <a:t>Azure is one of the cloud technologies</a:t>
            </a:r>
          </a:p>
          <a:p>
            <a:r>
              <a:rPr lang="en-US" sz="2400" dirty="0"/>
              <a:t>Companies planning to migrate quickly</a:t>
            </a:r>
          </a:p>
          <a:p>
            <a:r>
              <a:rPr lang="en-US" sz="2400" dirty="0"/>
              <a:t>DBA role going to expand</a:t>
            </a:r>
          </a:p>
          <a:p>
            <a:r>
              <a:rPr lang="en-US" sz="2400" dirty="0"/>
              <a:t>Learning Azure provides great career opportunities</a:t>
            </a:r>
          </a:p>
          <a:p>
            <a:r>
              <a:rPr lang="en-US" sz="2400" dirty="0"/>
              <a:t>Much value to the Azure certifications</a:t>
            </a:r>
          </a:p>
        </p:txBody>
      </p:sp>
      <p:pic>
        <p:nvPicPr>
          <p:cNvPr id="3074" name="Picture 2" descr="Volkswagen Beige and Blue Van Scale Model Near White Daisy Flower during Daytime">
            <a:extLst>
              <a:ext uri="{FF2B5EF4-FFF2-40B4-BE49-F238E27FC236}">
                <a16:creationId xmlns:a16="http://schemas.microsoft.com/office/drawing/2014/main" id="{56FAAB02-E447-4635-8C3C-AE3B17BBA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177724"/>
            <a:ext cx="6922008" cy="460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D9B8F-76C1-4895-9915-A3380B4BF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1184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356010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F019DA-A596-4096-8283-8F272954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01E9A6-D576-44B1-869B-CEC95A4B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" y="0"/>
            <a:ext cx="11970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00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1DA171-4788-488F-8436-7E8F04922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A2D5C8-8366-4480-8222-87C53F198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680488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750596-07D9-4245-8556-73F3E41F4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F16D5B-D68B-42EC-AB5A-5C23FBBDA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449581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43F6F65-2CB9-4BF0-9605-05F7F2249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75299C-B9DA-4DF1-A3BE-5705173F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139511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C3EDC41-55C6-4EEF-868E-1A7B99AD0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C7FBA0-8FC9-4564-902E-89F8177E0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860435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009C42-0BE5-4A01-B370-8A2F36010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FEEB2A-C484-4A49-BC24-ADC83A497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734929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BA24DD-EA76-4349-BC3A-2B1293454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21F518-AEBD-47FF-AA95-04C55AAE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6043252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3CEAEE-9F37-4B21-A910-0FA99CAA3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CCFBEC-3FDF-48E1-8D18-B9866346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127006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2B6323-84A7-4C26-9BCF-62C8454D0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CE9DF8-6E00-472F-BE1A-168DC5CF2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5037523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1B0625-5EB0-4826-9AD1-5E92978CF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7779C8-F509-4E05-9963-A19D51CEC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31806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>
            <a:extLst>
              <a:ext uri="{FF2B5EF4-FFF2-40B4-BE49-F238E27FC236}">
                <a16:creationId xmlns:a16="http://schemas.microsoft.com/office/drawing/2014/main" id="{B47287DD-C38E-470A-B162-E64EC10CDE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1509990"/>
            <a:ext cx="2223810" cy="22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FA61D135-4F0B-4785-8987-3FB5A1DFFB29}"/>
              </a:ext>
            </a:extLst>
          </p:cNvPr>
          <p:cNvSpPr txBox="1">
            <a:spLocks/>
          </p:cNvSpPr>
          <p:nvPr/>
        </p:nvSpPr>
        <p:spPr>
          <a:xfrm>
            <a:off x="3366810" y="625430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dirty="0"/>
              <a:t>@dbanuggets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E1A9B6-4E17-4103-B7D2-75FEEBE1A5F9}"/>
              </a:ext>
            </a:extLst>
          </p:cNvPr>
          <p:cNvSpPr txBox="1"/>
          <p:nvPr/>
        </p:nvSpPr>
        <p:spPr>
          <a:xfrm>
            <a:off x="8260023" y="1938502"/>
            <a:ext cx="3832200" cy="369950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EDECB-74DD-478C-AB1B-ABDAAC2769D7}"/>
              </a:ext>
            </a:extLst>
          </p:cNvPr>
          <p:cNvSpPr txBox="1"/>
          <p:nvPr/>
        </p:nvSpPr>
        <p:spPr>
          <a:xfrm>
            <a:off x="4232037" y="1946780"/>
            <a:ext cx="3915929" cy="37107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3B04A-7ABB-418C-9AF4-C9E0D71D2F1E}"/>
              </a:ext>
            </a:extLst>
          </p:cNvPr>
          <p:cNvSpPr txBox="1"/>
          <p:nvPr/>
        </p:nvSpPr>
        <p:spPr>
          <a:xfrm>
            <a:off x="204051" y="1927288"/>
            <a:ext cx="3915929" cy="37107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A0F6C29B-8265-42B3-A967-D0B19E689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228" y="2657172"/>
            <a:ext cx="2188656" cy="1866107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8B113092-254A-42EC-9F0D-4A7E8351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810" y="227757"/>
            <a:ext cx="9418359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2"/>
                </a:solidFill>
                <a:latin typeface="Tw Cen MT" panose="020B0602020104020603" pitchFamily="34" charset="0"/>
              </a:rPr>
              <a:t>Azure – Deployment options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2876081-49A7-4195-8A7A-E42B49F1C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7320" y="2539486"/>
            <a:ext cx="1704976" cy="18661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42D3BAF-5D98-4AC1-B056-A3260C9E0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9461" y="2426339"/>
            <a:ext cx="2009751" cy="20097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073E40-5492-4849-9795-2229327C4793}"/>
              </a:ext>
            </a:extLst>
          </p:cNvPr>
          <p:cNvSpPr txBox="1"/>
          <p:nvPr/>
        </p:nvSpPr>
        <p:spPr>
          <a:xfrm>
            <a:off x="-286770" y="4756730"/>
            <a:ext cx="4905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0" dirty="0">
                <a:latin typeface="IBM Plex Sans" panose="020B0503050203000203" pitchFamily="34" charset="77"/>
                <a:ea typeface="Roboto" panose="02000000000000000000" pitchFamily="2" charset="0"/>
              </a:rPr>
              <a:t>IaaS </a:t>
            </a:r>
          </a:p>
          <a:p>
            <a:pPr algn="ctr"/>
            <a:r>
              <a:rPr lang="en-US" sz="2400" i="0" dirty="0">
                <a:latin typeface="IBM Plex Sans" panose="020B0503050203000203" pitchFamily="34" charset="77"/>
                <a:ea typeface="Roboto" panose="02000000000000000000" pitchFamily="2" charset="0"/>
              </a:rPr>
              <a:t>Infrastructure as a 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CA31EE-BD82-413C-8363-A0B9B97E6F78}"/>
              </a:ext>
            </a:extLst>
          </p:cNvPr>
          <p:cNvSpPr txBox="1"/>
          <p:nvPr/>
        </p:nvSpPr>
        <p:spPr>
          <a:xfrm>
            <a:off x="3860636" y="4706447"/>
            <a:ext cx="4905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BM Plex Sans" panose="020B0503050203000203" pitchFamily="34" charset="77"/>
                <a:ea typeface="Roboto" panose="02000000000000000000" pitchFamily="2" charset="0"/>
              </a:rPr>
              <a:t>PaaS</a:t>
            </a:r>
            <a:r>
              <a:rPr lang="en-US" sz="2400" i="0" dirty="0">
                <a:latin typeface="IBM Plex Sans" panose="020B0503050203000203" pitchFamily="34" charset="77"/>
                <a:ea typeface="Roboto" panose="02000000000000000000" pitchFamily="2" charset="0"/>
              </a:rPr>
              <a:t> </a:t>
            </a:r>
          </a:p>
          <a:p>
            <a:pPr algn="ctr"/>
            <a:r>
              <a:rPr lang="en-US" sz="2400" dirty="0">
                <a:latin typeface="IBM Plex Sans" panose="020B0503050203000203" pitchFamily="34" charset="77"/>
                <a:ea typeface="Roboto" panose="02000000000000000000" pitchFamily="2" charset="0"/>
              </a:rPr>
              <a:t>Platform </a:t>
            </a:r>
            <a:r>
              <a:rPr lang="en-US" sz="2400" i="0" dirty="0">
                <a:latin typeface="IBM Plex Sans" panose="020B0503050203000203" pitchFamily="34" charset="77"/>
                <a:ea typeface="Roboto" panose="02000000000000000000" pitchFamily="2" charset="0"/>
              </a:rPr>
              <a:t>as a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958D87-1F8D-49CD-BE35-4E822144A43F}"/>
              </a:ext>
            </a:extLst>
          </p:cNvPr>
          <p:cNvSpPr txBox="1"/>
          <p:nvPr/>
        </p:nvSpPr>
        <p:spPr>
          <a:xfrm>
            <a:off x="7814296" y="4674721"/>
            <a:ext cx="4905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BM Plex Sans" panose="020B0503050203000203" pitchFamily="34" charset="77"/>
                <a:ea typeface="Roboto" panose="02000000000000000000" pitchFamily="2" charset="0"/>
              </a:rPr>
              <a:t>PaaS</a:t>
            </a:r>
            <a:r>
              <a:rPr lang="en-US" sz="2400" i="0" dirty="0">
                <a:latin typeface="IBM Plex Sans" panose="020B0503050203000203" pitchFamily="34" charset="77"/>
                <a:ea typeface="Roboto" panose="02000000000000000000" pitchFamily="2" charset="0"/>
              </a:rPr>
              <a:t> </a:t>
            </a:r>
          </a:p>
          <a:p>
            <a:pPr algn="ctr"/>
            <a:r>
              <a:rPr lang="en-US" sz="2400" dirty="0">
                <a:latin typeface="IBM Plex Sans" panose="020B0503050203000203" pitchFamily="34" charset="77"/>
                <a:ea typeface="Roboto" panose="02000000000000000000" pitchFamily="2" charset="0"/>
              </a:rPr>
              <a:t>Platform </a:t>
            </a:r>
            <a:r>
              <a:rPr lang="en-US" sz="2400" i="0" dirty="0">
                <a:latin typeface="IBM Plex Sans" panose="020B0503050203000203" pitchFamily="34" charset="77"/>
                <a:ea typeface="Roboto" panose="02000000000000000000" pitchFamily="2" charset="0"/>
              </a:rPr>
              <a:t>as a Service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9E3744-9D70-4862-8DA9-B7DFDE703F55}"/>
              </a:ext>
            </a:extLst>
          </p:cNvPr>
          <p:cNvSpPr txBox="1"/>
          <p:nvPr/>
        </p:nvSpPr>
        <p:spPr>
          <a:xfrm>
            <a:off x="-332306" y="2039644"/>
            <a:ext cx="490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BM Plex Sans" panose="020B0503050203000203" pitchFamily="34" charset="77"/>
                <a:ea typeface="Roboto" panose="02000000000000000000" pitchFamily="2" charset="0"/>
              </a:rPr>
              <a:t>SQL Server on Azure VM</a:t>
            </a:r>
            <a:endParaRPr lang="en-US" sz="240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08A51B-431D-4707-A90D-8D9B29347384}"/>
              </a:ext>
            </a:extLst>
          </p:cNvPr>
          <p:cNvSpPr txBox="1"/>
          <p:nvPr/>
        </p:nvSpPr>
        <p:spPr>
          <a:xfrm>
            <a:off x="3860635" y="1938502"/>
            <a:ext cx="490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BM Plex Sans" panose="020B0503050203000203" pitchFamily="34" charset="77"/>
                <a:ea typeface="Roboto" panose="02000000000000000000" pitchFamily="2" charset="0"/>
              </a:rPr>
              <a:t>SQL Managed Instance</a:t>
            </a:r>
            <a:endParaRPr lang="en-US" sz="240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9EBC38-65E2-451F-9885-F680CFF0CC76}"/>
              </a:ext>
            </a:extLst>
          </p:cNvPr>
          <p:cNvSpPr txBox="1"/>
          <p:nvPr/>
        </p:nvSpPr>
        <p:spPr>
          <a:xfrm>
            <a:off x="7757065" y="1932948"/>
            <a:ext cx="490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0" dirty="0">
                <a:latin typeface="IBM Plex Sans" panose="020B0503050203000203" pitchFamily="34" charset="77"/>
                <a:ea typeface="Roboto" panose="02000000000000000000" pitchFamily="2" charset="0"/>
              </a:rPr>
              <a:t>Azure SQL DB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C474065-4102-4164-9A22-AEA0891E508D}"/>
                  </a:ext>
                </a:extLst>
              </p14:cNvPr>
              <p14:cNvContentPartPr/>
              <p14:nvPr/>
            </p14:nvContentPartPr>
            <p14:xfrm>
              <a:off x="2028502" y="3347797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C474065-4102-4164-9A22-AEA0891E50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19502" y="333879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29D8D2F9-0232-42E3-80FD-C7E1B603317D}"/>
              </a:ext>
            </a:extLst>
          </p:cNvPr>
          <p:cNvGrpSpPr/>
          <p:nvPr/>
        </p:nvGrpSpPr>
        <p:grpSpPr>
          <a:xfrm>
            <a:off x="1847782" y="3442837"/>
            <a:ext cx="360" cy="360"/>
            <a:chOff x="1847782" y="3442837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C3118B5-8456-4884-8FF7-F95A1EB39F24}"/>
                    </a:ext>
                  </a:extLst>
                </p14:cNvPr>
                <p14:cNvContentPartPr/>
                <p14:nvPr/>
              </p14:nvContentPartPr>
              <p14:xfrm>
                <a:off x="1847782" y="3442837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762D3DB-F68E-4B90-9678-6C61311463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38782" y="34338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2734DB-306D-4AE3-92CD-CFFC3046A582}"/>
                    </a:ext>
                  </a:extLst>
                </p14:cNvPr>
                <p14:cNvContentPartPr/>
                <p14:nvPr/>
              </p14:nvContentPartPr>
              <p14:xfrm>
                <a:off x="1847782" y="3442837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097590E-EE41-40D4-98ED-3BBF65C65B3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38782" y="34338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302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2002A3E-46FC-4A16-9264-6139B46A2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6640FE-DD13-4782-963C-066E4530F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4411324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A07210-60EA-4A2F-BDEA-D0643D344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4031B-3359-45B7-B4CF-46892C6D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4064445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760BC6-6D14-4A79-9899-D2B574D24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45279A-5E14-49E8-A977-215D02720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40408577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066A22-A80A-49EA-8A8B-77D62B083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2EF14-7060-4A5C-9901-BFF6BCE77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460478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5FA10B-83A9-49EE-B149-F75B05D4C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F10212-F764-4F5F-B0D0-A0D692E2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5934740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FB601E-F3E3-489C-AE37-7828D31D7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2B417C4-848E-433C-8D9C-48D3EA574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5" y="0"/>
            <a:ext cx="11877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97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F9E68DF-6629-4362-B266-7547B1349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AC8079-1A03-4188-8615-1CAE78DA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6604607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DCB6AB-BF99-43A0-B1AD-EB23C5E7F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6F7F72-80C5-49BB-999C-E25A4E302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191592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ECB3267-7E17-43BC-A8EF-16FB82E4C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BB55F2-F48E-42CB-8E3E-D280C280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491201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588692-FB29-4A7B-9E6B-7F7B25A3B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D750FB-5F06-4A21-8D47-779541DF6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95052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AC3ABB-1B92-45FB-AC04-B55CB3352D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109" y="262808"/>
            <a:ext cx="12105891" cy="92333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2"/>
                </a:solidFill>
                <a:latin typeface="Tw Cen MT" panose="020B0602020104020603" pitchFamily="34" charset="0"/>
              </a:rPr>
              <a:t>SQL Server on Azure VM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1E089E-BBB5-48A0-8027-E1B270495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653" y="1380037"/>
            <a:ext cx="8806055" cy="4643522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600" dirty="0"/>
              <a:t>Access to OS and SQL Server instance</a:t>
            </a:r>
          </a:p>
          <a:p>
            <a:r>
              <a:rPr lang="en-US" sz="3600" dirty="0"/>
              <a:t>Choose SQL and OS versions</a:t>
            </a:r>
          </a:p>
          <a:p>
            <a:r>
              <a:rPr lang="en-US" sz="3600" dirty="0"/>
              <a:t>Automate </a:t>
            </a:r>
            <a:r>
              <a:rPr lang="en-US" sz="36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backups and security patches</a:t>
            </a:r>
          </a:p>
          <a:p>
            <a:r>
              <a:rPr lang="en-US" sz="3600" dirty="0">
                <a:solidFill>
                  <a:srgbClr val="171717"/>
                </a:solidFill>
                <a:latin typeface="Segoe UI" panose="020B0502040204020203" pitchFamily="34" charset="0"/>
              </a:rPr>
              <a:t>Extended security updates for older versions of SQL Server</a:t>
            </a:r>
          </a:p>
          <a:p>
            <a:r>
              <a:rPr lang="en-US" sz="3600" dirty="0">
                <a:solidFill>
                  <a:srgbClr val="171717"/>
                </a:solidFill>
                <a:latin typeface="Segoe UI" panose="020B0502040204020203" pitchFamily="34" charset="0"/>
              </a:rPr>
              <a:t>Use Images to take advantage of SQL IaaS extension (</a:t>
            </a:r>
            <a:r>
              <a:rPr lang="en-US" sz="36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automate management and administration tasks)</a:t>
            </a:r>
            <a:endParaRPr lang="en-US" sz="36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sz="36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AE2E2-D8D5-436B-95AC-3C9690B40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45638"/>
            <a:ext cx="4114800" cy="365125"/>
          </a:xfrm>
        </p:spPr>
        <p:txBody>
          <a:bodyPr/>
          <a:lstStyle/>
          <a:p>
            <a:r>
              <a:rPr lang="de-DE" sz="1600" dirty="0"/>
              <a:t>@dbanuggets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FDC26A-E498-4BAA-95EB-036A5CA59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708" y="1758094"/>
            <a:ext cx="2391697" cy="203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14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CD5994-4D85-4D91-B1BF-071C63064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038F10-DD2A-4832-AB61-8F9938920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5" y="0"/>
            <a:ext cx="12088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960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1EB123-A405-47EB-A9B3-6F84F8C4D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50D592-6815-4EEE-96A4-AB426C6B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5" y="0"/>
            <a:ext cx="11472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660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8301DA1-2168-4191-B096-1DE6154FA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978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D4EEFC-8DFB-419B-AC2D-4F5D0F23A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8"/>
          <a:stretch/>
        </p:blipFill>
        <p:spPr>
          <a:xfrm>
            <a:off x="20" y="-166836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039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A5D9AF-3ABF-4816-8595-581F6E04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B5DE238-1542-4156-B1B4-1B0E775B9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64" y="0"/>
            <a:ext cx="11916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333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6446D37-31CA-4E98-A25B-B6335F7F0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19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D6C4BB-6EA9-4DB6-9BDA-931FEBE6D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7293337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73B07-0557-4329-8F39-EE4F13B3F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 dirty="0"/>
              <a:t>@dbanuggets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F9338B-331F-4076-858A-BA998D0E861D}"/>
              </a:ext>
            </a:extLst>
          </p:cNvPr>
          <p:cNvSpPr txBox="1"/>
          <p:nvPr/>
        </p:nvSpPr>
        <p:spPr>
          <a:xfrm>
            <a:off x="3676022" y="2617596"/>
            <a:ext cx="85159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accent2"/>
                </a:solidFill>
                <a:latin typeface="Tw Cen MT" panose="020B0602020104020603" pitchFamily="34" charset="0"/>
              </a:rPr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204312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9F3D9E-CCDC-4969-B1F4-6AEDC9594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78" y="9884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2"/>
                </a:solidFill>
                <a:latin typeface="Tw Cen MT" panose="020B0602020104020603" pitchFamily="34" charset="0"/>
              </a:rPr>
              <a:t>Authentication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4E634CF-A286-461E-A465-221C1BFE6FAE}"/>
              </a:ext>
            </a:extLst>
          </p:cNvPr>
          <p:cNvGraphicFramePr>
            <a:graphicFrameLocks noGrp="1"/>
          </p:cNvGraphicFramePr>
          <p:nvPr/>
        </p:nvGraphicFramePr>
        <p:xfrm>
          <a:off x="1133062" y="1341782"/>
          <a:ext cx="9501807" cy="469723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67269">
                  <a:extLst>
                    <a:ext uri="{9D8B030D-6E8A-4147-A177-3AD203B41FA5}">
                      <a16:colId xmlns:a16="http://schemas.microsoft.com/office/drawing/2014/main" val="3598463677"/>
                    </a:ext>
                  </a:extLst>
                </a:gridCol>
                <a:gridCol w="3167269">
                  <a:extLst>
                    <a:ext uri="{9D8B030D-6E8A-4147-A177-3AD203B41FA5}">
                      <a16:colId xmlns:a16="http://schemas.microsoft.com/office/drawing/2014/main" val="1244038247"/>
                    </a:ext>
                  </a:extLst>
                </a:gridCol>
                <a:gridCol w="3167269">
                  <a:extLst>
                    <a:ext uri="{9D8B030D-6E8A-4147-A177-3AD203B41FA5}">
                      <a16:colId xmlns:a16="http://schemas.microsoft.com/office/drawing/2014/main" val="2449145042"/>
                    </a:ext>
                  </a:extLst>
                </a:gridCol>
              </a:tblGrid>
              <a:tr h="6738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On-prem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Managed instance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Azure SQL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43803"/>
                  </a:ext>
                </a:extLst>
              </a:tr>
              <a:tr h="6738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Integrated and mixed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Azure AD auth only and mixed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Azure AD auth only and mixed mode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04057"/>
                  </a:ext>
                </a:extLst>
              </a:tr>
              <a:tr h="6738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Sysadmin 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Azure AD server and SQL server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Logical SQL Server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756500"/>
                  </a:ext>
                </a:extLst>
              </a:tr>
              <a:tr h="6738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Windows and SQL logins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SQL and/or AD logins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 and/or AD logins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88339"/>
                  </a:ext>
                </a:extLst>
              </a:tr>
              <a:tr h="6738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Logins and associated </a:t>
                      </a:r>
                      <a:r>
                        <a:rPr lang="en-US" sz="2400" dirty="0" err="1"/>
                        <a:t>db</a:t>
                      </a:r>
                      <a:r>
                        <a:rPr lang="en-US" sz="2400" dirty="0"/>
                        <a:t>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Logins and associated </a:t>
                      </a:r>
                      <a:r>
                        <a:rPr lang="en-US" sz="2400" dirty="0" err="1"/>
                        <a:t>db</a:t>
                      </a:r>
                      <a:r>
                        <a:rPr lang="en-US" sz="2400" dirty="0"/>
                        <a:t>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Can have contained users only with- only Azure AD 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929531"/>
                  </a:ext>
                </a:extLst>
              </a:tr>
            </a:tbl>
          </a:graphicData>
        </a:graphic>
      </p:graphicFrame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42DAC5DD-7E5D-49FD-999A-E49B8FC79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2278" y="6310312"/>
            <a:ext cx="4114800" cy="365125"/>
          </a:xfrm>
        </p:spPr>
        <p:txBody>
          <a:bodyPr/>
          <a:lstStyle/>
          <a:p>
            <a:r>
              <a:rPr lang="de-DE" sz="1600" b="1" dirty="0"/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3192777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107B3-27BE-4226-AAAE-E0141525D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800" b="1" dirty="0">
                <a:solidFill>
                  <a:schemeClr val="accent2"/>
                </a:solidFill>
                <a:latin typeface="Tw Cen MT" panose="020B0602020104020603" pitchFamily="34" charset="0"/>
              </a:rPr>
              <a:t>Let’s create an AD account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BB75A445-7305-4790-B11B-EF63FB90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88" y="6044716"/>
            <a:ext cx="4114800" cy="365125"/>
          </a:xfrm>
        </p:spPr>
        <p:txBody>
          <a:bodyPr/>
          <a:lstStyle/>
          <a:p>
            <a:r>
              <a:rPr lang="de-DE" sz="1600" b="1" dirty="0"/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6914041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074D9-B857-472C-B2F6-041BDE9D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6" y="0"/>
            <a:ext cx="11817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60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223220" y="449590"/>
            <a:ext cx="121920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Tw Cen MT" panose="020B0602020104020603" pitchFamily="34" charset="0"/>
              </a:rPr>
              <a:t>SQL Managed Instance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30528"/>
            <a:ext cx="4114800" cy="365125"/>
          </a:xfrm>
          <a:effectLst/>
        </p:spPr>
        <p:txBody>
          <a:bodyPr/>
          <a:lstStyle/>
          <a:p>
            <a:r>
              <a:rPr lang="de-DE" sz="1600" b="1" dirty="0"/>
              <a:t>@dbanuggets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EB2BC9-E00D-43F1-9001-DDE91EE9A1CA}"/>
              </a:ext>
            </a:extLst>
          </p:cNvPr>
          <p:cNvSpPr txBox="1">
            <a:spLocks/>
          </p:cNvSpPr>
          <p:nvPr/>
        </p:nvSpPr>
        <p:spPr>
          <a:xfrm>
            <a:off x="356435" y="1719600"/>
            <a:ext cx="5962785" cy="3553581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A06D58-FFC7-4481-BF1B-137F788D398B}"/>
              </a:ext>
            </a:extLst>
          </p:cNvPr>
          <p:cNvSpPr txBox="1">
            <a:spLocks/>
          </p:cNvSpPr>
          <p:nvPr/>
        </p:nvSpPr>
        <p:spPr>
          <a:xfrm>
            <a:off x="508835" y="1872000"/>
            <a:ext cx="5962785" cy="3553581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171717"/>
                </a:solidFill>
                <a:latin typeface="Segoe UI" panose="020B0502040204020203" pitchFamily="34" charset="0"/>
              </a:rPr>
              <a:t>Instance scoped features</a:t>
            </a:r>
          </a:p>
          <a:p>
            <a:r>
              <a:rPr lang="en-US" sz="3600" dirty="0">
                <a:solidFill>
                  <a:srgbClr val="171717"/>
                </a:solidFill>
                <a:latin typeface="Segoe UI" panose="020B0502040204020203" pitchFamily="34" charset="0"/>
              </a:rPr>
              <a:t>SQL Server agent, service broker, </a:t>
            </a:r>
            <a:r>
              <a:rPr lang="en-US" sz="3600" dirty="0" err="1">
                <a:solidFill>
                  <a:srgbClr val="171717"/>
                </a:solidFill>
                <a:latin typeface="Segoe UI" panose="020B0502040204020203" pitchFamily="34" charset="0"/>
              </a:rPr>
              <a:t>dbmail</a:t>
            </a:r>
            <a:r>
              <a:rPr lang="en-US" sz="3600" dirty="0">
                <a:solidFill>
                  <a:srgbClr val="171717"/>
                </a:solidFill>
                <a:latin typeface="Segoe UI" panose="020B0502040204020203" pitchFamily="34" charset="0"/>
              </a:rPr>
              <a:t>, linked servers etc. </a:t>
            </a:r>
          </a:p>
          <a:p>
            <a:r>
              <a:rPr lang="en-US" sz="3600" dirty="0">
                <a:solidFill>
                  <a:srgbClr val="171717"/>
                </a:solidFill>
                <a:latin typeface="Segoe UI" panose="020B0502040204020203" pitchFamily="34" charset="0"/>
              </a:rPr>
              <a:t>OS is taking care of by Microsoft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1306D7E-AB14-4FDB-848D-7635B0E37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2837" y="2040357"/>
            <a:ext cx="2261014" cy="226101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287606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40A95-7FFA-4B90-9931-E56D5DCF7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54"/>
            <a:ext cx="12192000" cy="67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544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914F1D-BFD7-4469-B694-441B07165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273"/>
            <a:ext cx="12192000" cy="459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77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79E7F3-DC32-4C3C-9C29-3915160A6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46"/>
            <a:ext cx="12192000" cy="658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61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B71435-704B-494B-BE9C-6CE478C2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95"/>
            <a:ext cx="12192000" cy="671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980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AB0D3E-8DFF-4FF7-B507-622E291B6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187"/>
            <a:ext cx="12192000" cy="51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477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D435C5-05BD-401F-81F0-3D22B4D4C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72" y="303143"/>
            <a:ext cx="10211995" cy="6177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6D91EE-CC9C-4074-9D0C-DBBDA5C0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547" y="901832"/>
            <a:ext cx="4785775" cy="51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B7FEA-4D17-4E90-9AF7-1770B01C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70"/>
            <a:ext cx="12192000" cy="67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493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0D6C6-5610-4C74-991F-D3E666B02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 dirty="0"/>
              <a:t>@dbanuggets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E3FA19-DFBD-441E-B779-B5E31D9B8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wrap="square" anchor="ctr">
            <a:normAutofit/>
          </a:bodyPr>
          <a:lstStyle/>
          <a:p>
            <a:pPr algn="ctr"/>
            <a:r>
              <a:rPr lang="en-US" sz="8800" b="1" i="0" dirty="0">
                <a:solidFill>
                  <a:schemeClr val="accent2"/>
                </a:solidFill>
                <a:effectLst/>
                <a:latin typeface="Tw Cen MT" panose="020B0602020104020603" pitchFamily="34" charset="0"/>
              </a:rPr>
              <a:t>Intelligent Performance</a:t>
            </a:r>
            <a:endParaRPr lang="en-US" sz="8800" dirty="0">
              <a:solidFill>
                <a:schemeClr val="accent2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6746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2424-B49D-44B8-A683-E9A6AC4C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D2A12-C223-4B88-8D2D-EA84EE2E0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38"/>
            <a:ext cx="12192000" cy="673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81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714A7B-6E72-4CBA-80A2-9847D83344CF}"/>
              </a:ext>
            </a:extLst>
          </p:cNvPr>
          <p:cNvSpPr txBox="1"/>
          <p:nvPr/>
        </p:nvSpPr>
        <p:spPr>
          <a:xfrm>
            <a:off x="1655905" y="2477099"/>
            <a:ext cx="12192000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accent2"/>
                </a:solidFill>
                <a:latin typeface="Tw Cen MT" panose="020B0602020104020603" pitchFamily="34" charset="0"/>
              </a:rPr>
              <a:t>Backup and Restore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DBF0B01-5E62-4842-9DB3-C141E911B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88" y="6044716"/>
            <a:ext cx="4114800" cy="365125"/>
          </a:xfrm>
        </p:spPr>
        <p:txBody>
          <a:bodyPr/>
          <a:lstStyle/>
          <a:p>
            <a:r>
              <a:rPr lang="de-DE" sz="1600" b="1" dirty="0"/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1489751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375620" y="379318"/>
            <a:ext cx="121920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2"/>
                </a:solidFill>
                <a:latin typeface="Tw Cen MT" panose="020B0602020104020603" pitchFamily="34" charset="0"/>
              </a:rPr>
              <a:t>Azure SQL Database 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0692" y="6110323"/>
            <a:ext cx="4114800" cy="365125"/>
          </a:xfrm>
        </p:spPr>
        <p:txBody>
          <a:bodyPr/>
          <a:lstStyle/>
          <a:p>
            <a:r>
              <a:rPr lang="de-DE" sz="1800" b="1" dirty="0"/>
              <a:t>@dbanuggets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4BE373-AE4B-4FF2-A723-315CAC3D7DE5}"/>
              </a:ext>
            </a:extLst>
          </p:cNvPr>
          <p:cNvSpPr txBox="1">
            <a:spLocks/>
          </p:cNvSpPr>
          <p:nvPr/>
        </p:nvSpPr>
        <p:spPr>
          <a:xfrm>
            <a:off x="508835" y="1872000"/>
            <a:ext cx="5962785" cy="3553581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Database only </a:t>
            </a:r>
          </a:p>
          <a:p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Full recovery model</a:t>
            </a:r>
          </a:p>
          <a:p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Modern cloud applications</a:t>
            </a:r>
          </a:p>
          <a:p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Azure SQL DB up to 4TB</a:t>
            </a:r>
          </a:p>
          <a:p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Hyperscale (100TB)</a:t>
            </a:r>
          </a:p>
          <a:p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No SQL Server agent</a:t>
            </a:r>
          </a:p>
          <a:p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SLA of 99.995%</a:t>
            </a:r>
          </a:p>
          <a:p>
            <a:endParaRPr lang="en-US" sz="32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endParaRPr lang="en-US" sz="32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B41EFB3-6901-4762-AC9A-152C241CC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8179" y="2152060"/>
            <a:ext cx="2465581" cy="24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421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8FD4F-E7D8-423D-9502-A4F35662C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4061" y="1673909"/>
            <a:ext cx="10515600" cy="4351338"/>
          </a:xfrm>
          <a:effectLst/>
        </p:spPr>
        <p:txBody>
          <a:bodyPr/>
          <a:lstStyle/>
          <a:p>
            <a:r>
              <a:rPr lang="en-US" dirty="0"/>
              <a:t>Globally replicated storage</a:t>
            </a:r>
          </a:p>
          <a:p>
            <a:r>
              <a:rPr lang="en-US" dirty="0"/>
              <a:t>Every week once – Full backup</a:t>
            </a:r>
          </a:p>
          <a:p>
            <a:r>
              <a:rPr lang="en-US" dirty="0"/>
              <a:t>Every 5-10 Minutes – T-logs</a:t>
            </a:r>
          </a:p>
          <a:p>
            <a:r>
              <a:rPr lang="en-US" dirty="0"/>
              <a:t>Every 12 hours once – Diff backup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CB14B5E-3D39-4597-B212-BD2CBDAB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0692" y="617593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dirty="0"/>
              <a:t>dbanuggets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4E5CE-CDCC-4279-B8D3-9AE1A496BFA9}"/>
              </a:ext>
            </a:extLst>
          </p:cNvPr>
          <p:cNvSpPr txBox="1"/>
          <p:nvPr/>
        </p:nvSpPr>
        <p:spPr>
          <a:xfrm>
            <a:off x="333717" y="410200"/>
            <a:ext cx="121920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2"/>
                </a:solidFill>
                <a:latin typeface="Tw Cen MT" panose="020B0602020104020603" pitchFamily="34" charset="0"/>
              </a:rPr>
              <a:t>Backup and Restore</a:t>
            </a:r>
          </a:p>
        </p:txBody>
      </p:sp>
    </p:spTree>
    <p:extLst>
      <p:ext uri="{BB962C8B-B14F-4D97-AF65-F5344CB8AC3E}">
        <p14:creationId xmlns:p14="http://schemas.microsoft.com/office/powerpoint/2010/main" val="22938466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B31D93-7D09-4D6F-BFFC-FF99F04CA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7094" y="6139026"/>
            <a:ext cx="4114800" cy="365125"/>
          </a:xfrm>
        </p:spPr>
        <p:txBody>
          <a:bodyPr/>
          <a:lstStyle/>
          <a:p>
            <a:r>
              <a:rPr lang="de-DE" sz="1600" dirty="0"/>
              <a:t>@dbanuggets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14A7B-6E72-4CBA-80A2-9847D83344CF}"/>
              </a:ext>
            </a:extLst>
          </p:cNvPr>
          <p:cNvSpPr txBox="1"/>
          <p:nvPr/>
        </p:nvSpPr>
        <p:spPr>
          <a:xfrm>
            <a:off x="297080" y="1727190"/>
            <a:ext cx="12192000" cy="25545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2"/>
                </a:solidFill>
                <a:latin typeface="Tw Cen MT" panose="020B0602020104020603" pitchFamily="34" charset="0"/>
              </a:rPr>
              <a:t>How to take </a:t>
            </a:r>
          </a:p>
          <a:p>
            <a:pPr algn="ctr"/>
            <a:r>
              <a:rPr lang="en-US" sz="8000" b="1" dirty="0">
                <a:solidFill>
                  <a:schemeClr val="accent2"/>
                </a:solidFill>
                <a:latin typeface="Tw Cen MT" panose="020B0602020104020603" pitchFamily="34" charset="0"/>
              </a:rPr>
              <a:t>manual backup?</a:t>
            </a:r>
          </a:p>
        </p:txBody>
      </p:sp>
    </p:spTree>
    <p:extLst>
      <p:ext uri="{BB962C8B-B14F-4D97-AF65-F5344CB8AC3E}">
        <p14:creationId xmlns:p14="http://schemas.microsoft.com/office/powerpoint/2010/main" val="42377137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0" y="-111140"/>
            <a:ext cx="12192000" cy="144655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Community Resources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5294" y="6151328"/>
            <a:ext cx="4114800" cy="365125"/>
          </a:xfrm>
        </p:spPr>
        <p:txBody>
          <a:bodyPr/>
          <a:lstStyle/>
          <a:p>
            <a:r>
              <a:rPr lang="de-DE" b="1" dirty="0"/>
              <a:t>@ </a:t>
            </a:r>
            <a:r>
              <a:rPr lang="de-DE" b="1" dirty="0" err="1"/>
              <a:t>dbanuggets</a:t>
            </a:r>
            <a:endParaRPr lang="de-DE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EB1F7-2B51-4919-98E0-343E40F820A7}"/>
              </a:ext>
            </a:extLst>
          </p:cNvPr>
          <p:cNvSpPr txBox="1"/>
          <p:nvPr/>
        </p:nvSpPr>
        <p:spPr>
          <a:xfrm>
            <a:off x="586670" y="2217386"/>
            <a:ext cx="5125155" cy="286232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Azure SQL Blog’s</a:t>
            </a:r>
            <a:br>
              <a:rPr lang="en-GB" sz="2400" b="1" dirty="0"/>
            </a:br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Azure SQL YouTube</a:t>
            </a:r>
            <a:br>
              <a:rPr lang="en-GB" sz="2400" b="1" dirty="0"/>
            </a:br>
            <a:r>
              <a:rPr lang="en-GB" b="1" dirty="0">
                <a:hlinkClick r:id="rId3"/>
              </a:rPr>
              <a:t>https://www.youtube.com/playlist?list=PL3EZ3A8mHh0wcu2J1l5yHfkIsT-oVagf1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User Groups &amp; Virtual Conferences</a:t>
            </a:r>
            <a:br>
              <a:rPr lang="en-GB" sz="2400" b="1" dirty="0"/>
            </a:br>
            <a:endParaRPr lang="en-GB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47DD-8637-4B9B-9C4D-EF6C9F262D29}"/>
              </a:ext>
            </a:extLst>
          </p:cNvPr>
          <p:cNvSpPr txBox="1"/>
          <p:nvPr/>
        </p:nvSpPr>
        <p:spPr>
          <a:xfrm>
            <a:off x="6096000" y="2217386"/>
            <a:ext cx="5125155" cy="221599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GitHub Resources</a:t>
            </a:r>
            <a:br>
              <a:rPr lang="en-GB" sz="2400" b="1" dirty="0"/>
            </a:br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Workshops</a:t>
            </a:r>
            <a:br>
              <a:rPr lang="en-GB" sz="2400" b="1" dirty="0"/>
            </a:br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Community #sqlfamily</a:t>
            </a:r>
            <a:br>
              <a:rPr lang="en-GB" b="1" dirty="0"/>
            </a:b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46025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14CB44-AE8C-4F71-AF05-3453B773B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191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308F3AE-4421-45E7-9C41-34CE2990D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1" b="38520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945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C565DC-4388-4F2C-9A4E-1E1B58261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9" b="337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347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4E8360-FE05-4822-9890-719B8F069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22" b="306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268EDF-AD4D-4EA9-8130-22C7B6FA7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9690275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73132" y="2003495"/>
            <a:ext cx="12192000" cy="25545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2"/>
                </a:solidFill>
                <a:latin typeface="Tw Cen MT" panose="020B0602020104020603" pitchFamily="34" charset="0"/>
              </a:rPr>
              <a:t>Backup using </a:t>
            </a:r>
          </a:p>
          <a:p>
            <a:pPr algn="ctr"/>
            <a:r>
              <a:rPr lang="en-US" sz="8000" b="1" dirty="0">
                <a:solidFill>
                  <a:schemeClr val="accent2"/>
                </a:solidFill>
                <a:latin typeface="Tw Cen MT" panose="020B0602020104020603" pitchFamily="34" charset="0"/>
              </a:rPr>
              <a:t>Azure Data studio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9394" y="6229236"/>
            <a:ext cx="4114800" cy="365125"/>
          </a:xfrm>
        </p:spPr>
        <p:txBody>
          <a:bodyPr/>
          <a:lstStyle/>
          <a:p>
            <a:r>
              <a:rPr lang="de-DE" sz="1600" b="1" dirty="0"/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9792723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C553A-4F2D-4EBA-86CE-7FBBC0965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12" r="1" b="2367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632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1" y="2258253"/>
            <a:ext cx="12192000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accent2"/>
                </a:solidFill>
                <a:latin typeface="Tw Cen MT" panose="020B0602020104020603" pitchFamily="34" charset="0"/>
              </a:rPr>
              <a:t>Tools for migration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7596" y="6208734"/>
            <a:ext cx="4114800" cy="365125"/>
          </a:xfrm>
        </p:spPr>
        <p:txBody>
          <a:bodyPr/>
          <a:lstStyle/>
          <a:p>
            <a:r>
              <a:rPr lang="de-DE" sz="1600" b="1" dirty="0"/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4032275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0E4A67-8758-4676-8DFD-FA8FBFAA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5294" y="6163628"/>
            <a:ext cx="4114800" cy="365125"/>
          </a:xfrm>
        </p:spPr>
        <p:txBody>
          <a:bodyPr/>
          <a:lstStyle/>
          <a:p>
            <a:r>
              <a:rPr lang="de-DE" sz="1600" dirty="0"/>
              <a:t>@dbanuggets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811DA9-AB70-4D38-A401-64EE7CDAFCC9}"/>
              </a:ext>
            </a:extLst>
          </p:cNvPr>
          <p:cNvSpPr txBox="1"/>
          <p:nvPr/>
        </p:nvSpPr>
        <p:spPr>
          <a:xfrm>
            <a:off x="357187" y="213346"/>
            <a:ext cx="121920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Tw Cen MT" panose="020B0602020104020603" pitchFamily="34" charset="0"/>
              </a:rPr>
              <a:t>Comparison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3E7AE52-587B-4BFB-B108-48E618EBB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22346"/>
              </p:ext>
            </p:extLst>
          </p:nvPr>
        </p:nvGraphicFramePr>
        <p:xfrm>
          <a:off x="445126" y="1588961"/>
          <a:ext cx="10298049" cy="3606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32683">
                  <a:extLst>
                    <a:ext uri="{9D8B030D-6E8A-4147-A177-3AD203B41FA5}">
                      <a16:colId xmlns:a16="http://schemas.microsoft.com/office/drawing/2014/main" val="3585470151"/>
                    </a:ext>
                  </a:extLst>
                </a:gridCol>
                <a:gridCol w="3432683">
                  <a:extLst>
                    <a:ext uri="{9D8B030D-6E8A-4147-A177-3AD203B41FA5}">
                      <a16:colId xmlns:a16="http://schemas.microsoft.com/office/drawing/2014/main" val="1828302113"/>
                    </a:ext>
                  </a:extLst>
                </a:gridCol>
                <a:gridCol w="3432683">
                  <a:extLst>
                    <a:ext uri="{9D8B030D-6E8A-4147-A177-3AD203B41FA5}">
                      <a16:colId xmlns:a16="http://schemas.microsoft.com/office/drawing/2014/main" val="216369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Azure SQL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Azure SQL Managed Instance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13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Change data capture (CDC)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305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Common language runtime (CLR)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430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Cross-database/three-part name queries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Cross-database transactions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74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Database 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29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Resource Governor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527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Automatic tuning (indexes)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98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SQL Server 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9624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124D1F-35E6-4EF3-8B36-F847A38219A0}"/>
              </a:ext>
            </a:extLst>
          </p:cNvPr>
          <p:cNvSpPr txBox="1"/>
          <p:nvPr/>
        </p:nvSpPr>
        <p:spPr>
          <a:xfrm>
            <a:off x="201605" y="5555713"/>
            <a:ext cx="121920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For all Feature differences: </a:t>
            </a:r>
            <a:r>
              <a:rPr lang="en-US" sz="2000" i="1" dirty="0">
                <a:latin typeface="Tw Cen MT" panose="020B0602020104020603" pitchFamily="34" charset="0"/>
                <a:hlinkClick r:id="rId2"/>
              </a:rPr>
              <a:t>https://docs.microsoft.com/en-us/azure/azure-sql/database/features-comparison</a:t>
            </a:r>
            <a:endParaRPr lang="en-US" sz="2000" i="1" dirty="0">
              <a:latin typeface="Tw Cen MT" panose="020B0602020104020603" pitchFamily="34" charset="0"/>
            </a:endParaRPr>
          </a:p>
          <a:p>
            <a:r>
              <a:rPr lang="en-US" sz="2000" i="1" dirty="0">
                <a:latin typeface="Tw Cen MT" panose="020B06020201040206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38135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4456A-859C-4F56-86E1-74FB5BEF1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27" y="836933"/>
            <a:ext cx="10515600" cy="1325563"/>
          </a:xfrm>
          <a:effectLst/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accent2"/>
                </a:solidFill>
                <a:latin typeface="Tw Cen MT" panose="020B0602020104020603" pitchFamily="34" charset="0"/>
              </a:rPr>
              <a:t>Tools for migration</a:t>
            </a:r>
            <a:br>
              <a:rPr lang="en-US" sz="6000" b="1" dirty="0">
                <a:solidFill>
                  <a:schemeClr val="accent2"/>
                </a:solidFill>
                <a:latin typeface="Tw Cen MT" panose="020B0602020104020603" pitchFamily="34" charset="0"/>
              </a:rPr>
            </a:br>
            <a:endParaRPr lang="en-US" sz="6000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0BAF3-FE00-4B5C-9BB0-3730DAFB7F55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r>
              <a:rPr lang="en-US" sz="2800" dirty="0"/>
              <a:t>Azure TCO (Total cost of Ownership) calculator for estimating the costs</a:t>
            </a:r>
          </a:p>
          <a:p>
            <a:r>
              <a:rPr lang="en-US" sz="2800" dirty="0"/>
              <a:t>Migrations: SKU recommender Azure SQL</a:t>
            </a:r>
          </a:p>
          <a:p>
            <a:pPr marL="241300" indent="-229235"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lang="en-US" sz="2800" spc="-15" dirty="0">
                <a:latin typeface="Calibri"/>
                <a:cs typeface="Calibri"/>
              </a:rPr>
              <a:t>Data</a:t>
            </a:r>
            <a:r>
              <a:rPr lang="en-US" sz="2800" spc="-10" dirty="0">
                <a:latin typeface="Calibri"/>
                <a:cs typeface="Calibri"/>
              </a:rPr>
              <a:t> Migration</a:t>
            </a:r>
            <a:r>
              <a:rPr lang="en-US" sz="2800" spc="-20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Assistant-Check for any compatibility issues</a:t>
            </a:r>
            <a:endParaRPr lang="en-US" sz="2800" dirty="0">
              <a:latin typeface="Calibri"/>
              <a:cs typeface="Calibri"/>
            </a:endParaRPr>
          </a:p>
          <a:p>
            <a:pPr marL="241300" indent="-229235"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lang="en-US" sz="2800" spc="-5" dirty="0">
                <a:latin typeface="Calibri"/>
                <a:cs typeface="Calibri"/>
              </a:rPr>
              <a:t>SQL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Azure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Migration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Wizard</a:t>
            </a:r>
            <a:endParaRPr lang="en-US" sz="2800" dirty="0">
              <a:latin typeface="Calibri"/>
              <a:cs typeface="Calibri"/>
            </a:endParaRPr>
          </a:p>
          <a:p>
            <a:pPr marL="241300" indent="-229235"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lang="en-US" sz="2800" spc="-10" dirty="0">
                <a:latin typeface="Calibri"/>
                <a:cs typeface="Calibri"/>
              </a:rPr>
              <a:t>Azure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Database </a:t>
            </a:r>
            <a:r>
              <a:rPr lang="en-US" sz="2800" spc="-10" dirty="0">
                <a:latin typeface="Calibri"/>
                <a:cs typeface="Calibri"/>
              </a:rPr>
              <a:t>Migration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Services</a:t>
            </a:r>
            <a:endParaRPr lang="en-US" sz="2800" dirty="0"/>
          </a:p>
          <a:p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1C4C6D0-073B-4563-B49A-B86B6EF0B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292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600" dirty="0"/>
              <a:t>dbanuggets</a:t>
            </a:r>
            <a:endParaRPr lang="en-US" sz="1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8772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158045" y="388923"/>
            <a:ext cx="12192000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accent2"/>
                </a:solidFill>
                <a:latin typeface="Tw Cen MT" panose="020B0602020104020603" pitchFamily="34" charset="0"/>
              </a:rPr>
              <a:t>Key Takeaway’s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7094" y="6204633"/>
            <a:ext cx="4114800" cy="365125"/>
          </a:xfrm>
          <a:effectLst/>
        </p:spPr>
        <p:txBody>
          <a:bodyPr/>
          <a:lstStyle/>
          <a:p>
            <a:r>
              <a:rPr lang="de-DE" sz="1600" b="1" dirty="0"/>
              <a:t>@dbanuggets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EB1F7-2B51-4919-98E0-343E40F820A7}"/>
              </a:ext>
            </a:extLst>
          </p:cNvPr>
          <p:cNvSpPr txBox="1"/>
          <p:nvPr/>
        </p:nvSpPr>
        <p:spPr>
          <a:xfrm>
            <a:off x="158045" y="2217386"/>
            <a:ext cx="5125155" cy="267765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Azure SQL is cool</a:t>
            </a:r>
            <a:br>
              <a:rPr lang="en-GB" sz="2800" b="1" dirty="0"/>
            </a:b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Easy to Learn</a:t>
            </a:r>
            <a:br>
              <a:rPr lang="en-GB" sz="2800" b="1" dirty="0"/>
            </a:b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Anyone can get started</a:t>
            </a:r>
            <a:br>
              <a:rPr lang="en-GB" sz="2800" b="1" dirty="0"/>
            </a:b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47DD-8637-4B9B-9C4D-EF6C9F262D29}"/>
              </a:ext>
            </a:extLst>
          </p:cNvPr>
          <p:cNvSpPr txBox="1"/>
          <p:nvPr/>
        </p:nvSpPr>
        <p:spPr>
          <a:xfrm>
            <a:off x="5085645" y="2222150"/>
            <a:ext cx="5125155" cy="267765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202124"/>
                </a:solidFill>
                <a:effectLst/>
              </a:rPr>
              <a:t>Intelligent Performance</a:t>
            </a:r>
            <a:br>
              <a:rPr lang="en-GB" sz="2800" b="1" dirty="0"/>
            </a:b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Saves money</a:t>
            </a:r>
            <a:br>
              <a:rPr lang="en-GB" sz="2800" b="1" dirty="0"/>
            </a:b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Less Maintenance</a:t>
            </a:r>
            <a:br>
              <a:rPr lang="en-GB" sz="2800" b="1" dirty="0"/>
            </a:b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1541014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B382A0-4B13-4E0E-B5DB-179794E58C06}"/>
              </a:ext>
            </a:extLst>
          </p:cNvPr>
          <p:cNvSpPr txBox="1"/>
          <p:nvPr/>
        </p:nvSpPr>
        <p:spPr>
          <a:xfrm>
            <a:off x="220237" y="444837"/>
            <a:ext cx="12192000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accent2"/>
                </a:solidFill>
                <a:latin typeface="Tw Cen MT" panose="020B0602020104020603" pitchFamily="34" charset="0"/>
              </a:rPr>
              <a:t>Start your Azure journey 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284CB7D1-BA86-45CD-8AB9-568DD4007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635" y="3269268"/>
            <a:ext cx="2119502" cy="274758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127F19-0A45-46EA-B112-10F9C925C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62" y="2019300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https://dbanuggets.com/2021/10/30/azure-journey-resources/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E021EF79-C807-4A12-82F5-188E1EB2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6507" y="6315988"/>
            <a:ext cx="4114800" cy="365125"/>
          </a:xfrm>
          <a:effectLst/>
        </p:spPr>
        <p:txBody>
          <a:bodyPr/>
          <a:lstStyle/>
          <a:p>
            <a:r>
              <a:rPr lang="de-DE" sz="1600" b="1" dirty="0"/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13377170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C045B-3814-4D11-A934-C3F957F22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Microsoft Docs</a:t>
            </a:r>
          </a:p>
          <a:p>
            <a:r>
              <a:rPr lang="en-US" dirty="0">
                <a:hlinkClick r:id="rId2"/>
              </a:rPr>
              <a:t>Microsoft Learn TV</a:t>
            </a:r>
            <a:endParaRPr lang="en-US" dirty="0"/>
          </a:p>
          <a:p>
            <a:r>
              <a:rPr lang="en-US" dirty="0">
                <a:hlinkClick r:id="rId3"/>
              </a:rPr>
              <a:t>Channel9</a:t>
            </a:r>
            <a:endParaRPr lang="en-US" dirty="0"/>
          </a:p>
          <a:p>
            <a:r>
              <a:rPr lang="en-US" dirty="0">
                <a:hlinkClick r:id="rId4"/>
              </a:rPr>
              <a:t>Azure SQL Fundamentals</a:t>
            </a:r>
            <a:endParaRPr lang="en-US" dirty="0"/>
          </a:p>
          <a:p>
            <a:r>
              <a:rPr lang="en-US" dirty="0">
                <a:hlinkClick r:id="rId5"/>
              </a:rPr>
              <a:t>SQL Workshops</a:t>
            </a:r>
            <a:endParaRPr lang="en-US" dirty="0"/>
          </a:p>
          <a:p>
            <a:r>
              <a:rPr lang="en-US" dirty="0">
                <a:hlinkClick r:id="rId6"/>
              </a:rPr>
              <a:t>Azure SQL</a:t>
            </a:r>
            <a:endParaRPr lang="en-US" dirty="0"/>
          </a:p>
          <a:p>
            <a:r>
              <a:rPr lang="en-US" dirty="0">
                <a:hlinkClick r:id="rId7"/>
              </a:rPr>
              <a:t>Microsoft Virtual Training Days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ECD3126A-D7A6-4B79-904C-25F654124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8892" y="617696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dirty="0"/>
              <a:t>dbanuggets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382A0-4B13-4E0E-B5DB-179794E58C06}"/>
              </a:ext>
            </a:extLst>
          </p:cNvPr>
          <p:cNvSpPr txBox="1"/>
          <p:nvPr/>
        </p:nvSpPr>
        <p:spPr>
          <a:xfrm>
            <a:off x="0" y="-111140"/>
            <a:ext cx="12192000" cy="144655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Start your Azure journey </a:t>
            </a:r>
          </a:p>
        </p:txBody>
      </p:sp>
    </p:spTree>
    <p:extLst>
      <p:ext uri="{BB962C8B-B14F-4D97-AF65-F5344CB8AC3E}">
        <p14:creationId xmlns:p14="http://schemas.microsoft.com/office/powerpoint/2010/main" val="10683240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C045B-3814-4D11-A934-C3F957F22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https://docs.microsoft.com/en-us/learn/paths/azure-sql-fundamentals/</a:t>
            </a:r>
            <a:endParaRPr lang="en-US" sz="3600" dirty="0"/>
          </a:p>
          <a:p>
            <a:r>
              <a:rPr lang="en-US" sz="3600" dirty="0">
                <a:hlinkClick r:id="rId3"/>
              </a:rPr>
              <a:t>https://docs.microsoft.com/en-us/learn/modules/azure-sql-secure-data/</a:t>
            </a:r>
            <a:endParaRPr lang="en-US" sz="3600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FAB8647-E1E4-46BC-9611-25FD49A4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0692" y="617696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600" dirty="0"/>
              <a:t>dbanuggets</a:t>
            </a:r>
            <a:endParaRPr lang="en-US" sz="1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E5358-E5F3-4FB5-97AF-39144BAE0FDA}"/>
              </a:ext>
            </a:extLst>
          </p:cNvPr>
          <p:cNvSpPr txBox="1"/>
          <p:nvPr/>
        </p:nvSpPr>
        <p:spPr>
          <a:xfrm>
            <a:off x="607925" y="190311"/>
            <a:ext cx="12192000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2"/>
                </a:solidFill>
                <a:latin typeface="Tw Cen MT" panose="020B0602020104020603" pitchFamily="34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6215992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821949" y="476532"/>
            <a:ext cx="2494006" cy="13321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accent2"/>
                </a:solidFill>
                <a:latin typeface="Tw Cen MT" panose="020B0602020104020603" pitchFamily="34" charset="0"/>
              </a:rPr>
              <a:t>Contact</a:t>
            </a:r>
            <a:br>
              <a:rPr lang="en-US" sz="4400" dirty="0">
                <a:solidFill>
                  <a:schemeClr val="accent2"/>
                </a:solidFill>
                <a:latin typeface="Tw Cen MT" panose="020B0602020104020603" pitchFamily="34" charset="0"/>
              </a:rPr>
            </a:br>
            <a:r>
              <a:rPr lang="en-US" sz="4400" dirty="0">
                <a:solidFill>
                  <a:schemeClr val="accent2"/>
                </a:solidFill>
                <a:latin typeface="Tw Cen MT" panose="020B0602020104020603" pitchFamily="34" charset="0"/>
              </a:rPr>
              <a:t>Details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DAB0D-AA0F-47EB-9AAB-918E2B6BC574}"/>
              </a:ext>
            </a:extLst>
          </p:cNvPr>
          <p:cNvGrpSpPr/>
          <p:nvPr/>
        </p:nvGrpSpPr>
        <p:grpSpPr>
          <a:xfrm>
            <a:off x="4723353" y="1194991"/>
            <a:ext cx="7189055" cy="4930246"/>
            <a:chOff x="4995383" y="805524"/>
            <a:chExt cx="6420362" cy="493024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FA1883-64FE-4FDC-A795-A95DB5BEEFF4}"/>
                </a:ext>
              </a:extLst>
            </p:cNvPr>
            <p:cNvSpPr txBox="1"/>
            <p:nvPr/>
          </p:nvSpPr>
          <p:spPr>
            <a:xfrm>
              <a:off x="5535464" y="805524"/>
              <a:ext cx="5880281" cy="4930246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Twitter: </a:t>
              </a:r>
              <a:r>
                <a:rPr lang="en-US" sz="2000" b="1" dirty="0">
                  <a:hlinkClick r:id="rId3"/>
                </a:rPr>
                <a:t>https://twitter.com/dbanuggets</a:t>
              </a:r>
              <a:endParaRPr lang="en-US" sz="2000" b="1" dirty="0"/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endParaRPr lang="en-US" sz="2400" b="1" dirty="0"/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LinkedIn: </a:t>
              </a:r>
              <a:r>
                <a:rPr lang="en-US" sz="2000" b="1" dirty="0">
                  <a:hlinkClick r:id="rId4"/>
                </a:rPr>
                <a:t>https://www.linkedin.com/in/deepthigoguri/</a:t>
              </a:r>
              <a:endParaRPr lang="en-US" sz="2000" b="1" dirty="0"/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br>
                <a:rPr lang="en-US" sz="2400" b="1" dirty="0"/>
              </a:br>
              <a:r>
                <a:rPr lang="en-US" sz="2400" b="1" dirty="0"/>
                <a:t>Blog: </a:t>
              </a:r>
              <a:r>
                <a:rPr lang="en-US" sz="2000" b="1" dirty="0">
                  <a:hlinkClick r:id="rId5"/>
                </a:rPr>
                <a:t>https://dbanuggets.com/</a:t>
              </a:r>
              <a:endParaRPr lang="en-US" sz="2000" b="1" dirty="0"/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endParaRPr lang="en-US" sz="2400" b="1" dirty="0"/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sz="2400" b="1" dirty="0"/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sz="2400" b="1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388487-DCBC-49D1-9CB6-02E16A1BAFAC}"/>
                </a:ext>
              </a:extLst>
            </p:cNvPr>
            <p:cNvSpPr/>
            <p:nvPr/>
          </p:nvSpPr>
          <p:spPr>
            <a:xfrm>
              <a:off x="4995383" y="1713637"/>
              <a:ext cx="451824" cy="45182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D7EA25-92D6-4894-A531-3C30E1CCCA4F}"/>
                </a:ext>
              </a:extLst>
            </p:cNvPr>
            <p:cNvSpPr/>
            <p:nvPr/>
          </p:nvSpPr>
          <p:spPr>
            <a:xfrm>
              <a:off x="5021966" y="2499024"/>
              <a:ext cx="451824" cy="451824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E4525EB-BF74-4443-9D8A-7CA27EB38AE5}"/>
                </a:ext>
              </a:extLst>
            </p:cNvPr>
            <p:cNvSpPr/>
            <p:nvPr/>
          </p:nvSpPr>
          <p:spPr>
            <a:xfrm>
              <a:off x="5008675" y="3203088"/>
              <a:ext cx="451824" cy="451824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60BD0-F8A8-4DC8-89D9-D8BB1DE48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6591" y="6146363"/>
            <a:ext cx="4114800" cy="365125"/>
          </a:xfrm>
        </p:spPr>
        <p:txBody>
          <a:bodyPr/>
          <a:lstStyle/>
          <a:p>
            <a:r>
              <a:rPr lang="de-DE" sz="1600" dirty="0"/>
              <a:t>@</a:t>
            </a:r>
            <a:r>
              <a:rPr lang="de-DE" sz="1600" b="1" dirty="0"/>
              <a:t>dbanuggets</a:t>
            </a:r>
            <a:endParaRPr lang="de-DE" sz="1600" dirty="0"/>
          </a:p>
        </p:txBody>
      </p:sp>
      <p:pic>
        <p:nvPicPr>
          <p:cNvPr id="10" name="Picture 9" descr="A picture containing yellow&#10;&#10;Description automatically generated">
            <a:extLst>
              <a:ext uri="{FF2B5EF4-FFF2-40B4-BE49-F238E27FC236}">
                <a16:creationId xmlns:a16="http://schemas.microsoft.com/office/drawing/2014/main" id="{64F5A190-497D-4D14-B981-ECAA2354A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85" y="1808703"/>
            <a:ext cx="4183298" cy="290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368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Yellow Van Die-cast Model">
            <a:extLst>
              <a:ext uri="{FF2B5EF4-FFF2-40B4-BE49-F238E27FC236}">
                <a16:creationId xmlns:a16="http://schemas.microsoft.com/office/drawing/2014/main" id="{20A549C5-0629-4495-9EA7-761048D95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9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5FE9E-2D25-4FAC-9421-F863C630C219}"/>
              </a:ext>
            </a:extLst>
          </p:cNvPr>
          <p:cNvSpPr txBox="1"/>
          <p:nvPr/>
        </p:nvSpPr>
        <p:spPr>
          <a:xfrm>
            <a:off x="481029" y="90540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D242846-9576-47D7-AB3D-2EDC705CF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7094" y="6204633"/>
            <a:ext cx="4114800" cy="365125"/>
          </a:xfrm>
          <a:effectLst/>
        </p:spPr>
        <p:txBody>
          <a:bodyPr/>
          <a:lstStyle/>
          <a:p>
            <a:r>
              <a:rPr lang="de-DE" sz="1600" b="1" dirty="0"/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3498387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4107</TotalTime>
  <Words>1468</Words>
  <Application>Microsoft Office PowerPoint</Application>
  <PresentationFormat>Widescreen</PresentationFormat>
  <Paragraphs>391</Paragraphs>
  <Slides>96</Slides>
  <Notes>16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5" baseType="lpstr">
      <vt:lpstr>Arial</vt:lpstr>
      <vt:lpstr>Calibri</vt:lpstr>
      <vt:lpstr>Calibri Light</vt:lpstr>
      <vt:lpstr>Graphik Meetup</vt:lpstr>
      <vt:lpstr>IBM Plex Sans</vt:lpstr>
      <vt:lpstr>Roboto</vt:lpstr>
      <vt:lpstr>Segoe UI</vt:lpstr>
      <vt:lpstr>Tw Cen MT</vt:lpstr>
      <vt:lpstr>Office Theme</vt:lpstr>
      <vt:lpstr>PowerPoint Presentation</vt:lpstr>
      <vt:lpstr>Deepthi</vt:lpstr>
      <vt:lpstr>PowerPoint Presentation</vt:lpstr>
      <vt:lpstr>Why I started learning Azure?</vt:lpstr>
      <vt:lpstr>Azure – Deployment options</vt:lpstr>
      <vt:lpstr>SQL Server on Azure VM</vt:lpstr>
      <vt:lpstr>PowerPoint Presentation</vt:lpstr>
      <vt:lpstr>PowerPoint Presentation</vt:lpstr>
      <vt:lpstr>PowerPoint Presentation</vt:lpstr>
      <vt:lpstr>Uses of Azure SQL</vt:lpstr>
      <vt:lpstr>Is your data secure?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DTU</vt:lpstr>
      <vt:lpstr>PowerPoint Presentation</vt:lpstr>
      <vt:lpstr>PowerPoint Presentation</vt:lpstr>
      <vt:lpstr>PowerPoint Presentation</vt:lpstr>
      <vt:lpstr>PowerPoint Presentation</vt:lpstr>
      <vt:lpstr>Points to remember</vt:lpstr>
      <vt:lpstr>How to create Azure SQL Database?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Authentication</vt:lpstr>
      <vt:lpstr>Let’s create an AD account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Intelligent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for migration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 Suttie | Intercept</dc:creator>
  <cp:lastModifiedBy>Deepthi Reddy</cp:lastModifiedBy>
  <cp:revision>106</cp:revision>
  <dcterms:created xsi:type="dcterms:W3CDTF">2020-10-15T12:16:16Z</dcterms:created>
  <dcterms:modified xsi:type="dcterms:W3CDTF">2021-11-06T15:06:59Z</dcterms:modified>
</cp:coreProperties>
</file>